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71" r:id="rId3"/>
    <p:sldId id="273" r:id="rId4"/>
    <p:sldId id="274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5E8"/>
    <a:srgbClr val="22C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2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B904-2B3E-4E87-BD54-FEA91BDA49E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BBB7-69C0-4DB5-A1BD-2CAB32E63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6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7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6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6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0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3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8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1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4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1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6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6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3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4505-9EA2-4E40-B7EB-D8CE9431893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57E-16E9-460E-A79A-7D72D34D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.me/rodschoolsurgu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8" y="32400"/>
            <a:ext cx="2767584" cy="2316480"/>
          </a:xfrm>
          <a:prstGeom prst="rect">
            <a:avLst/>
          </a:prstGeom>
        </p:spPr>
      </p:pic>
      <p:sp>
        <p:nvSpPr>
          <p:cNvPr id="9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1991544" y="1556792"/>
            <a:ext cx="9505055" cy="172819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Об организации онлайн-курсов для родителей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(законных представителей) обучающихся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по основам детской психологии 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педагогике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27648" y="530120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2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8" y="32400"/>
            <a:ext cx="1903488" cy="15243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27648" y="530120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368" y="1484784"/>
            <a:ext cx="1144927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60"/>
              </a:lnSpc>
            </a:pPr>
            <a:r>
              <a:rPr lang="ru-RU" dirty="0" smtClean="0"/>
              <a:t>	</a:t>
            </a:r>
            <a:endParaRPr lang="ru-RU" sz="800" dirty="0" smtClean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п. 7 перечня поручений Президента Российской Федерации от 15 октября 2014 года № Пр-2876 </a:t>
            </a:r>
            <a:b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по итогам встречи Президента Российской Федерации с участниками форума «Качественное образование во имя страны» Общероссийского общественного движения «НАРОДНЫЙ ФРОНТ </a:t>
            </a:r>
            <a:b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«ЗА РОССИЮ»</a:t>
            </a:r>
          </a:p>
          <a:p>
            <a:pPr algn="just">
              <a:lnSpc>
                <a:spcPts val="2160"/>
              </a:lnSpc>
            </a:pPr>
            <a:endParaRPr lang="ru-RU" dirty="0" smtClean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 приказ 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Департамента образования и молодежной политики ХМАО </a:t>
            </a: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– Югры 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от 01.02.2017 № </a:t>
            </a: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194 </a:t>
            </a:r>
            <a:b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«Об 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организации курсов </a:t>
            </a: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для 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родителей (законных представителей) несовершеннолетних по основам детской психологии и педагогике</a:t>
            </a: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»</a:t>
            </a:r>
          </a:p>
          <a:p>
            <a:pPr algn="just">
              <a:lnSpc>
                <a:spcPts val="2160"/>
              </a:lnSpc>
            </a:pPr>
            <a:endParaRPr lang="ru-RU" dirty="0" smtClean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приказ департамента образования Администрации города Сургута от 13.01.2023 №12-03-11/3 «Об организации онлайн-курсов для родителей (законных представителей) обучающихся по основам детской  психологии и педагогике»  </a:t>
            </a:r>
          </a:p>
          <a:p>
            <a:pPr algn="just">
              <a:lnSpc>
                <a:spcPts val="2160"/>
              </a:lnSpc>
            </a:pPr>
            <a:endParaRPr lang="ru-RU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algn="just">
              <a:lnSpc>
                <a:spcPts val="2160"/>
              </a:lnSpc>
            </a:pPr>
            <a:endParaRPr lang="ru-RU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7648" y="33265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Онлайн</a:t>
            </a:r>
            <a:r>
              <a:rPr lang="ru-RU" sz="2000" b="1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-курсы </a:t>
            </a:r>
            <a:r>
              <a:rPr lang="ru-RU" sz="20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для родителей по основам детской психологии </a:t>
            </a:r>
            <a:r>
              <a:rPr lang="ru-RU" sz="2000" b="1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и педагогике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3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30"/>
            <a:ext cx="1903488" cy="1524392"/>
          </a:xfrm>
          <a:prstGeom prst="rect">
            <a:avLst/>
          </a:prstGeom>
        </p:spPr>
      </p:pic>
      <p:sp>
        <p:nvSpPr>
          <p:cNvPr id="6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2495601" y="332656"/>
            <a:ext cx="9361040" cy="122413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Организация и проведение онлайн-курсов по основам педагогике и психологии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51784" y="1484784"/>
            <a:ext cx="7920880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Бюджетное учреждение 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высшего </a:t>
            </a: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образования </a:t>
            </a:r>
            <a:b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Ханты-Мансийского автономного округа – Югры «</a:t>
            </a:r>
            <a:r>
              <a:rPr lang="ru-RU" dirty="0" err="1">
                <a:solidFill>
                  <a:srgbClr val="002060"/>
                </a:solidFill>
                <a:latin typeface="Franklin Gothic Demi" panose="020B0703020102020204" pitchFamily="34" charset="0"/>
              </a:rPr>
              <a:t>Сургутский</a:t>
            </a: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 государственный университет» </a:t>
            </a:r>
            <a:endParaRPr lang="ru-RU" dirty="0">
              <a:latin typeface="Franklin Gothic Demi" panose="020B0703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51784" y="2564904"/>
            <a:ext cx="7920880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Онлайн в приложении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«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Telegram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» (канал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http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://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t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.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me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/</a:t>
            </a:r>
            <a:r>
              <a:rPr lang="en-US" u="sng" dirty="0" err="1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  <a:hlinkClick r:id="rId4"/>
              </a:rPr>
              <a:t>rodschoolsurgut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)</a:t>
            </a:r>
            <a:endParaRPr lang="ru-RU" dirty="0">
              <a:latin typeface="Franklin Gothic Demi" panose="020B0703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51784" y="3645024"/>
            <a:ext cx="7848872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февраль 2023 – апрель 2023 </a:t>
            </a:r>
            <a:r>
              <a:rPr lang="ru-RU" sz="2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года (по субботам с 15.00 до 17.00) </a:t>
            </a:r>
            <a:endParaRPr lang="ru-RU" sz="2000" dirty="0">
              <a:latin typeface="Franklin Gothic Demi" panose="020B07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3552" y="5144709"/>
            <a:ext cx="720080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algn="just">
              <a:lnSpc>
                <a:spcPts val="2160"/>
              </a:lnSpc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</a:rPr>
              <a:t>	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63352" y="1484784"/>
            <a:ext cx="3744416" cy="864096"/>
          </a:xfrm>
          <a:prstGeom prst="rightArrow">
            <a:avLst>
              <a:gd name="adj1" fmla="val 50000"/>
              <a:gd name="adj2" fmla="val 48973"/>
            </a:avLst>
          </a:prstGeom>
          <a:solidFill>
            <a:srgbClr val="20A5E8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263352" y="4653136"/>
            <a:ext cx="3816424" cy="936104"/>
          </a:xfrm>
          <a:prstGeom prst="rightArrow">
            <a:avLst>
              <a:gd name="adj1" fmla="val 50000"/>
              <a:gd name="adj2" fmla="val 48973"/>
            </a:avLst>
          </a:prstGeom>
          <a:solidFill>
            <a:srgbClr val="20A5E8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9376" y="19168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  </a:t>
            </a:r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63352" y="2492896"/>
            <a:ext cx="3816424" cy="936104"/>
          </a:xfrm>
          <a:prstGeom prst="rightArrow">
            <a:avLst>
              <a:gd name="adj1" fmla="val 50000"/>
              <a:gd name="adj2" fmla="val 48973"/>
            </a:avLst>
          </a:prstGeom>
          <a:solidFill>
            <a:srgbClr val="20A5E8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Franklin Gothic Demi" panose="020B0703020102020204" pitchFamily="34" charset="0"/>
              </a:rPr>
              <a:t>Форма проведения</a:t>
            </a:r>
            <a:endParaRPr lang="ru-RU" dirty="0">
              <a:latin typeface="Franklin Gothic Demi" panose="020B07030201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63352" y="3573016"/>
            <a:ext cx="3816424" cy="864096"/>
          </a:xfrm>
          <a:prstGeom prst="rightArrow">
            <a:avLst>
              <a:gd name="adj1" fmla="val 50000"/>
              <a:gd name="adj2" fmla="val 48973"/>
            </a:avLst>
          </a:prstGeom>
          <a:solidFill>
            <a:srgbClr val="20A5E8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     Период </a:t>
            </a:r>
            <a:r>
              <a:rPr lang="ru-RU" dirty="0">
                <a:solidFill>
                  <a:schemeClr val="bg1"/>
                </a:solidFill>
                <a:latin typeface="Franklin Gothic Demi" panose="020B0703020102020204" pitchFamily="34" charset="0"/>
              </a:rPr>
              <a:t>проведения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87788" y="4725144"/>
            <a:ext cx="7848872" cy="9634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преподаватели кафедр психологии, кардиологии, морфологии и физиологии, акушерства и гинекологии, внутренних болезней, многопрофильной клинической подготовки </a:t>
            </a:r>
            <a:r>
              <a:rPr lang="ru-RU" dirty="0" err="1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СурГУ</a:t>
            </a:r>
            <a:endParaRPr lang="ru-RU" dirty="0">
              <a:latin typeface="Franklin Gothic Demi" panose="020B0703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9336" y="48691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        Лекторский состав</a:t>
            </a:r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400" y="17728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  Место проведения</a:t>
            </a:r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63352" y="5733256"/>
            <a:ext cx="3888432" cy="1080120"/>
          </a:xfrm>
          <a:prstGeom prst="rightArrow">
            <a:avLst>
              <a:gd name="adj1" fmla="val 50000"/>
              <a:gd name="adj2" fmla="val 48973"/>
            </a:avLst>
          </a:prstGeom>
          <a:solidFill>
            <a:srgbClr val="20A5E8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07368" y="60932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   Обратная связь </a:t>
            </a:r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23792" y="5877272"/>
            <a:ext cx="7785248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электронная почта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roditelskaya.shkola@yandex.ru</a:t>
            </a:r>
            <a:endParaRPr lang="ru-RU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46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30"/>
            <a:ext cx="1903488" cy="1524392"/>
          </a:xfrm>
          <a:prstGeom prst="rect">
            <a:avLst/>
          </a:prstGeom>
        </p:spPr>
      </p:pic>
      <p:sp>
        <p:nvSpPr>
          <p:cNvPr id="6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2495601" y="332656"/>
            <a:ext cx="9361040" cy="122413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Содержание программы курсов представлено четырьмя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направлениями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1544" y="1700808"/>
            <a:ext cx="9289032" cy="722527"/>
          </a:xfrm>
          <a:prstGeom prst="roundRect">
            <a:avLst/>
          </a:prstGeom>
          <a:solidFill>
            <a:srgbClr val="20A5E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Franklin Gothic Demi" panose="020B0703020102020204" pitchFamily="34" charset="0"/>
              </a:rPr>
              <a:t>общие </a:t>
            </a:r>
            <a:r>
              <a:rPr lang="ru-RU" sz="2000" dirty="0">
                <a:latin typeface="Franklin Gothic Demi" panose="020B0703020102020204" pitchFamily="34" charset="0"/>
              </a:rPr>
              <a:t>психологические проблемы воспитания и взаимоотношений </a:t>
            </a:r>
            <a:r>
              <a:rPr lang="ru-RU" sz="2000" dirty="0" smtClean="0">
                <a:latin typeface="Franklin Gothic Demi" panose="020B0703020102020204" pitchFamily="34" charset="0"/>
              </a:rPr>
              <a:t/>
            </a:r>
            <a:br>
              <a:rPr lang="ru-RU" sz="2000" dirty="0" smtClean="0">
                <a:latin typeface="Franklin Gothic Demi" panose="020B0703020102020204" pitchFamily="34" charset="0"/>
              </a:rPr>
            </a:br>
            <a:r>
              <a:rPr lang="ru-RU" sz="2000" dirty="0" smtClean="0">
                <a:latin typeface="Franklin Gothic Demi" panose="020B0703020102020204" pitchFamily="34" charset="0"/>
              </a:rPr>
              <a:t>в </a:t>
            </a:r>
            <a:r>
              <a:rPr lang="ru-RU" sz="2000" dirty="0">
                <a:latin typeface="Franklin Gothic Demi" panose="020B0703020102020204" pitchFamily="34" charset="0"/>
              </a:rPr>
              <a:t>семье, проблемы сохранения </a:t>
            </a:r>
            <a:r>
              <a:rPr lang="ru-RU" sz="2000" dirty="0" smtClean="0">
                <a:latin typeface="Franklin Gothic Demi" panose="020B0703020102020204" pitchFamily="34" charset="0"/>
              </a:rPr>
              <a:t>здоровья </a:t>
            </a:r>
            <a:endParaRPr lang="ru-RU" sz="2000" dirty="0">
              <a:latin typeface="Franklin Gothic Demi" panose="020B0703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91544" y="2852936"/>
            <a:ext cx="9289032" cy="648072"/>
          </a:xfrm>
          <a:prstGeom prst="roundRect">
            <a:avLst/>
          </a:prstGeom>
          <a:solidFill>
            <a:srgbClr val="20A5E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Franklin Gothic Demi" panose="020B0703020102020204" pitchFamily="34" charset="0"/>
              </a:rPr>
              <a:t>особенности </a:t>
            </a:r>
            <a:r>
              <a:rPr lang="ru-RU" sz="2000" dirty="0">
                <a:latin typeface="Franklin Gothic Demi" panose="020B0703020102020204" pitchFamily="34" charset="0"/>
              </a:rPr>
              <a:t>развития детско-родительских отношений в норме </a:t>
            </a:r>
            <a:r>
              <a:rPr lang="ru-RU" sz="2000" dirty="0" smtClean="0">
                <a:latin typeface="Franklin Gothic Demi" panose="020B0703020102020204" pitchFamily="34" charset="0"/>
              </a:rPr>
              <a:t/>
            </a:r>
            <a:br>
              <a:rPr lang="ru-RU" sz="2000" dirty="0" smtClean="0">
                <a:latin typeface="Franklin Gothic Demi" panose="020B0703020102020204" pitchFamily="34" charset="0"/>
              </a:rPr>
            </a:br>
            <a:r>
              <a:rPr lang="ru-RU" sz="2000" dirty="0" smtClean="0">
                <a:latin typeface="Franklin Gothic Demi" panose="020B0703020102020204" pitchFamily="34" charset="0"/>
              </a:rPr>
              <a:t>и </a:t>
            </a:r>
            <a:r>
              <a:rPr lang="ru-RU" sz="2000" dirty="0">
                <a:latin typeface="Franklin Gothic Demi" panose="020B0703020102020204" pitchFamily="34" charset="0"/>
              </a:rPr>
              <a:t>в случаях </a:t>
            </a:r>
            <a:r>
              <a:rPr lang="ru-RU" sz="2000" dirty="0" smtClean="0">
                <a:latin typeface="Franklin Gothic Demi" panose="020B0703020102020204" pitchFamily="34" charset="0"/>
              </a:rPr>
              <a:t>девиации</a:t>
            </a:r>
            <a:endParaRPr lang="ru-RU" sz="2000" dirty="0">
              <a:latin typeface="Franklin Gothic Demi" panose="020B0703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1544" y="3930609"/>
            <a:ext cx="9289032" cy="650519"/>
          </a:xfrm>
          <a:prstGeom prst="roundRect">
            <a:avLst/>
          </a:prstGeom>
          <a:solidFill>
            <a:srgbClr val="20A5E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Franklin Gothic Demi" panose="020B0703020102020204" pitchFamily="34" charset="0"/>
              </a:rPr>
              <a:t>особенности </a:t>
            </a:r>
            <a:r>
              <a:rPr lang="ru-RU" sz="2000" dirty="0">
                <a:latin typeface="Franklin Gothic Demi" panose="020B0703020102020204" pitchFamily="34" charset="0"/>
              </a:rPr>
              <a:t>взаимодействия семей и социальных институтов </a:t>
            </a:r>
            <a:r>
              <a:rPr lang="ru-RU" sz="2000" dirty="0" smtClean="0">
                <a:latin typeface="Franklin Gothic Demi" panose="020B0703020102020204" pitchFamily="34" charset="0"/>
              </a:rPr>
              <a:t/>
            </a:r>
            <a:br>
              <a:rPr lang="ru-RU" sz="2000" dirty="0" smtClean="0">
                <a:latin typeface="Franklin Gothic Demi" panose="020B0703020102020204" pitchFamily="34" charset="0"/>
              </a:rPr>
            </a:br>
            <a:r>
              <a:rPr lang="ru-RU" sz="2000" dirty="0" smtClean="0">
                <a:latin typeface="Franklin Gothic Demi" panose="020B0703020102020204" pitchFamily="34" charset="0"/>
              </a:rPr>
              <a:t>в </a:t>
            </a:r>
            <a:r>
              <a:rPr lang="ru-RU" sz="2000" dirty="0">
                <a:latin typeface="Franklin Gothic Demi" panose="020B0703020102020204" pitchFamily="34" charset="0"/>
              </a:rPr>
              <a:t>случаях </a:t>
            </a:r>
            <a:r>
              <a:rPr lang="ru-RU" sz="2000" dirty="0" smtClean="0">
                <a:latin typeface="Franklin Gothic Demi" panose="020B0703020102020204" pitchFamily="34" charset="0"/>
              </a:rPr>
              <a:t>с </a:t>
            </a:r>
            <a:r>
              <a:rPr lang="ru-RU" sz="2000" dirty="0">
                <a:latin typeface="Franklin Gothic Demi" panose="020B0703020102020204" pitchFamily="34" charset="0"/>
              </a:rPr>
              <a:t>детьми с ограниченными возможностями </a:t>
            </a:r>
            <a:r>
              <a:rPr lang="ru-RU" sz="2000" dirty="0" smtClean="0">
                <a:latin typeface="Franklin Gothic Demi" panose="020B0703020102020204" pitchFamily="34" charset="0"/>
              </a:rPr>
              <a:t>здоровья</a:t>
            </a:r>
            <a:endParaRPr lang="ru-RU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91544" y="5010729"/>
            <a:ext cx="9289032" cy="650519"/>
          </a:xfrm>
          <a:prstGeom prst="roundRect">
            <a:avLst/>
          </a:prstGeom>
          <a:solidFill>
            <a:srgbClr val="20A5E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Franklin Gothic Demi" panose="020B0703020102020204" pitchFamily="34" charset="0"/>
              </a:rPr>
              <a:t>общие </a:t>
            </a:r>
            <a:r>
              <a:rPr lang="ru-RU" sz="2000" dirty="0">
                <a:latin typeface="Franklin Gothic Demi" panose="020B0703020102020204" pitchFamily="34" charset="0"/>
              </a:rPr>
              <a:t>вопросы </a:t>
            </a:r>
            <a:r>
              <a:rPr lang="ru-RU" sz="2000" dirty="0" smtClean="0">
                <a:latin typeface="Franklin Gothic Demi" panose="020B0703020102020204" pitchFamily="34" charset="0"/>
              </a:rPr>
              <a:t>медицинского характера </a:t>
            </a:r>
            <a:endParaRPr lang="ru-RU" sz="2000" dirty="0">
              <a:latin typeface="Franklin Gothic Demi" panose="020B07030201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83432" y="2060848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983432" y="206084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83432" y="3284984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83432" y="4293096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983432" y="537321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837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72" y="-35914"/>
            <a:ext cx="12192000" cy="6858000"/>
          </a:xfr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30"/>
            <a:ext cx="1903488" cy="1524392"/>
          </a:xfrm>
          <a:prstGeom prst="rect">
            <a:avLst/>
          </a:prstGeom>
        </p:spPr>
      </p:pic>
      <p:sp>
        <p:nvSpPr>
          <p:cNvPr id="6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2495601" y="332656"/>
            <a:ext cx="9361040" cy="5760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Программа курсов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81723"/>
              </p:ext>
            </p:extLst>
          </p:nvPr>
        </p:nvGraphicFramePr>
        <p:xfrm>
          <a:off x="479375" y="1444311"/>
          <a:ext cx="11377265" cy="50533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0843">
                  <a:extLst>
                    <a:ext uri="{9D8B030D-6E8A-4147-A177-3AD203B41FA5}">
                      <a16:colId xmlns:a16="http://schemas.microsoft.com/office/drawing/2014/main" val="431337643"/>
                    </a:ext>
                  </a:extLst>
                </a:gridCol>
                <a:gridCol w="4635743">
                  <a:extLst>
                    <a:ext uri="{9D8B030D-6E8A-4147-A177-3AD203B41FA5}">
                      <a16:colId xmlns:a16="http://schemas.microsoft.com/office/drawing/2014/main" val="2483211267"/>
                    </a:ext>
                  </a:extLst>
                </a:gridCol>
                <a:gridCol w="4211557">
                  <a:extLst>
                    <a:ext uri="{9D8B030D-6E8A-4147-A177-3AD203B41FA5}">
                      <a16:colId xmlns:a16="http://schemas.microsoft.com/office/drawing/2014/main" val="3835326334"/>
                    </a:ext>
                  </a:extLst>
                </a:gridCol>
                <a:gridCol w="875640">
                  <a:extLst>
                    <a:ext uri="{9D8B030D-6E8A-4147-A177-3AD203B41FA5}">
                      <a16:colId xmlns:a16="http://schemas.microsoft.com/office/drawing/2014/main" val="1745350716"/>
                    </a:ext>
                  </a:extLst>
                </a:gridCol>
                <a:gridCol w="1163482">
                  <a:extLst>
                    <a:ext uri="{9D8B030D-6E8A-4147-A177-3AD203B41FA5}">
                      <a16:colId xmlns:a16="http://schemas.microsoft.com/office/drawing/2014/main" val="3995716741"/>
                    </a:ext>
                  </a:extLst>
                </a:gridCol>
              </a:tblGrid>
              <a:tr h="558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j-lt"/>
                        </a:rPr>
                        <a:t>№</a:t>
                      </a:r>
                      <a:endParaRPr lang="ru-RU" sz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Тема лекции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Ответственные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Кол-во часов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Дата проведения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3950950313"/>
                  </a:ext>
                </a:extLst>
              </a:tr>
              <a:tr h="21879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февраль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27803"/>
                  </a:ext>
                </a:extLst>
              </a:tr>
              <a:tr h="77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Основные закономерности детского психического развития.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Фундаментальные ошибки взрослых при общении с детьми.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к.психол.н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., доцент кафедры психологии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СурГУ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Грехова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Ирина Петровна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04.02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1999822371"/>
                  </a:ext>
                </a:extLst>
              </a:tr>
              <a:tr h="43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Профилактика заболеваний органов дыхания.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к.м.н., доцент кафедры внутренних болезней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Фроленкова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Людмила Анатольевна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04.02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2233986086"/>
                  </a:ext>
                </a:extLst>
              </a:tr>
              <a:tr h="109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3.1. Особенности профессиональной ориентации современного подростка.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3.2. Активизирующие методы психологического сопровождения профессионального самоопределения подростка.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к.психол.н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., доцент кафедры психологии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СурГУ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Гузич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Майя Эдуардовна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18.02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1411241481"/>
                  </a:ext>
                </a:extLst>
              </a:tr>
              <a:tr h="43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4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Профилактика сердечно-сосудистых заболеваний: современные тенденции.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ассистент кафедры кардиологии СурГУ, врач кардиолог Кинаш Владимир Иванович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18.02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1890262871"/>
                  </a:ext>
                </a:extLst>
              </a:tr>
              <a:tr h="656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5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5.1. Влияние семейных кризисов на поведение подростков.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5.2. Роль семейных кризисов в развитии девиаций у несовершеннолетних.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к.ф.н., доцент, зав.кафедрой  психологии СурГУ Родермель Татьяна Алексеевна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25.02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3352686745"/>
                  </a:ext>
                </a:extLst>
              </a:tr>
              <a:tr h="43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6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Нейропсихология, диагностика и коррекция.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к.б.н., доцент кафедры морфологии и физиологии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СурГУ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Солтыс Татьяна Викторовна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25.02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2625380507"/>
                  </a:ext>
                </a:extLst>
              </a:tr>
              <a:tr h="43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j-lt"/>
                        </a:rPr>
                        <a:t>7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Franklin Gothic Demi Cond" panose="020B0706030402020204" pitchFamily="34" charset="0"/>
                        </a:rPr>
                        <a:t>Жизнь с имплантируемыми сердечными устройствами.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ассистент кафедры кардиологии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СурГУ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, врач кардиолог </a:t>
                      </a:r>
                      <a:r>
                        <a:rPr lang="ru-RU" sz="1400" dirty="0" err="1">
                          <a:effectLst/>
                          <a:latin typeface="Franklin Gothic Demi Cond" panose="020B0706030402020204" pitchFamily="34" charset="0"/>
                        </a:rPr>
                        <a:t>Секисова</a:t>
                      </a: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 Валерия Евгеньевна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Franklin Gothic Demi Cond" panose="020B0706030402020204" pitchFamily="34" charset="0"/>
                        </a:rPr>
                        <a:t>25.02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415924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7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72" y="-35914"/>
            <a:ext cx="12192000" cy="6858000"/>
          </a:xfr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30"/>
            <a:ext cx="1903488" cy="1524392"/>
          </a:xfrm>
          <a:prstGeom prst="rect">
            <a:avLst/>
          </a:prstGeom>
        </p:spPr>
      </p:pic>
      <p:sp>
        <p:nvSpPr>
          <p:cNvPr id="6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2495601" y="332656"/>
            <a:ext cx="9361040" cy="5760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Программа курсов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59161"/>
              </p:ext>
            </p:extLst>
          </p:nvPr>
        </p:nvGraphicFramePr>
        <p:xfrm>
          <a:off x="479375" y="1556792"/>
          <a:ext cx="11521281" cy="52241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056">
                  <a:extLst>
                    <a:ext uri="{9D8B030D-6E8A-4147-A177-3AD203B41FA5}">
                      <a16:colId xmlns:a16="http://schemas.microsoft.com/office/drawing/2014/main" val="431337643"/>
                    </a:ext>
                  </a:extLst>
                </a:gridCol>
                <a:gridCol w="4694423">
                  <a:extLst>
                    <a:ext uri="{9D8B030D-6E8A-4147-A177-3AD203B41FA5}">
                      <a16:colId xmlns:a16="http://schemas.microsoft.com/office/drawing/2014/main" val="2483211267"/>
                    </a:ext>
                  </a:extLst>
                </a:gridCol>
                <a:gridCol w="4264868">
                  <a:extLst>
                    <a:ext uri="{9D8B030D-6E8A-4147-A177-3AD203B41FA5}">
                      <a16:colId xmlns:a16="http://schemas.microsoft.com/office/drawing/2014/main" val="3835326334"/>
                    </a:ext>
                  </a:extLst>
                </a:gridCol>
                <a:gridCol w="886724">
                  <a:extLst>
                    <a:ext uri="{9D8B030D-6E8A-4147-A177-3AD203B41FA5}">
                      <a16:colId xmlns:a16="http://schemas.microsoft.com/office/drawing/2014/main" val="1745350716"/>
                    </a:ext>
                  </a:extLst>
                </a:gridCol>
                <a:gridCol w="1178210">
                  <a:extLst>
                    <a:ext uri="{9D8B030D-6E8A-4147-A177-3AD203B41FA5}">
                      <a16:colId xmlns:a16="http://schemas.microsoft.com/office/drawing/2014/main" val="3995716741"/>
                    </a:ext>
                  </a:extLst>
                </a:gridCol>
              </a:tblGrid>
              <a:tr h="431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</a:rPr>
                        <a:t>Тема лекции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Ответственные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Кол-во часов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Дата проведения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3950950313"/>
                  </a:ext>
                </a:extLst>
              </a:tr>
              <a:tr h="23764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27803"/>
                  </a:ext>
                </a:extLst>
              </a:tr>
              <a:tr h="950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8.1. Нарушение структурных параметров семьи в кризисной ситуации.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8.2. Динамика развития семьи: задачи и типичные проблемы развития.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к.психол.н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., доцент кафедры психологии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Леденцова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Светлана Леонидовна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04.03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99822371"/>
                  </a:ext>
                </a:extLst>
              </a:tr>
              <a:tr h="47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Жизнь требует движения.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кафедра кардиологии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Котелкина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Ольга Сергеевна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04.03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33986086"/>
                  </a:ext>
                </a:extLst>
              </a:tr>
              <a:tr h="712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10.1. Игра в развитии детей раннего и дошкольного возраста.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10.2. Сенсомоторное развитие ребенка.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ст. преподаватель кафедры психологии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Давыдова Анна Михайловна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11.03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11241481"/>
                  </a:ext>
                </a:extLst>
              </a:tr>
              <a:tr h="47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Атеросклероз: от болезни к профилактике.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кафедра кардиологии СурГУ Рахметова Инна Юрьевна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11.03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90262871"/>
                  </a:ext>
                </a:extLst>
              </a:tr>
              <a:tr h="712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12.1. Этапы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психосексуального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развития.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12.2. Методика определения особенностей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психосексуального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развития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к.психол.н., доцент кафедры психологии СурГУ Леденцова Светлана Леонидовна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18.03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52686745"/>
                  </a:ext>
                </a:extLst>
              </a:tr>
              <a:tr h="591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микробиома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ребенка от момента зачатия.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к.м.н., доцент кафедры акушерства, гинекологии и перинатологии Мордовина Инна Игоревна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18.03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5380507"/>
                  </a:ext>
                </a:extLst>
              </a:tr>
              <a:tr h="47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14.1. Основы эффективного общения.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14.2. Техника ненасильственной коммуникации.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ст. преподаватель кафедры психологии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Усаева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Наталья Робертовна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25.03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5924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0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9" y="-32130"/>
            <a:ext cx="12192000" cy="6858000"/>
          </a:xfr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30"/>
            <a:ext cx="1903488" cy="1524392"/>
          </a:xfrm>
          <a:prstGeom prst="rect">
            <a:avLst/>
          </a:prstGeom>
        </p:spPr>
      </p:pic>
      <p:sp>
        <p:nvSpPr>
          <p:cNvPr id="6" name="Поле 13">
            <a:extLst>
              <a:ext uri="{FF2B5EF4-FFF2-40B4-BE49-F238E27FC236}">
                <a16:creationId xmlns:a16="http://schemas.microsoft.com/office/drawing/2014/main" id="{C5A42903-4DFE-BD6D-4EC6-D132C4EA3FDA}"/>
              </a:ext>
            </a:extLst>
          </p:cNvPr>
          <p:cNvSpPr txBox="1"/>
          <p:nvPr/>
        </p:nvSpPr>
        <p:spPr>
          <a:xfrm>
            <a:off x="2495601" y="332656"/>
            <a:ext cx="9361040" cy="5760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Программа курсов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20560"/>
              </p:ext>
            </p:extLst>
          </p:nvPr>
        </p:nvGraphicFramePr>
        <p:xfrm>
          <a:off x="119336" y="1444311"/>
          <a:ext cx="11953327" cy="53857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5696">
                  <a:extLst>
                    <a:ext uri="{9D8B030D-6E8A-4147-A177-3AD203B41FA5}">
                      <a16:colId xmlns:a16="http://schemas.microsoft.com/office/drawing/2014/main" val="431337643"/>
                    </a:ext>
                  </a:extLst>
                </a:gridCol>
                <a:gridCol w="4870463">
                  <a:extLst>
                    <a:ext uri="{9D8B030D-6E8A-4147-A177-3AD203B41FA5}">
                      <a16:colId xmlns:a16="http://schemas.microsoft.com/office/drawing/2014/main" val="2483211267"/>
                    </a:ext>
                  </a:extLst>
                </a:gridCol>
                <a:gridCol w="4424800">
                  <a:extLst>
                    <a:ext uri="{9D8B030D-6E8A-4147-A177-3AD203B41FA5}">
                      <a16:colId xmlns:a16="http://schemas.microsoft.com/office/drawing/2014/main" val="3835326334"/>
                    </a:ext>
                  </a:extLst>
                </a:gridCol>
                <a:gridCol w="919976">
                  <a:extLst>
                    <a:ext uri="{9D8B030D-6E8A-4147-A177-3AD203B41FA5}">
                      <a16:colId xmlns:a16="http://schemas.microsoft.com/office/drawing/2014/main" val="1745350716"/>
                    </a:ext>
                  </a:extLst>
                </a:gridCol>
                <a:gridCol w="1222392">
                  <a:extLst>
                    <a:ext uri="{9D8B030D-6E8A-4147-A177-3AD203B41FA5}">
                      <a16:colId xmlns:a16="http://schemas.microsoft.com/office/drawing/2014/main" val="3995716741"/>
                    </a:ext>
                  </a:extLst>
                </a:gridCol>
              </a:tblGrid>
              <a:tr h="46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</a:rPr>
                        <a:t>№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</a:rPr>
                        <a:t>Тема лекции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Ответственные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Кол-во часов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</a:rPr>
                        <a:t>Дата проведения</a:t>
                      </a:r>
                      <a:endParaRPr lang="ru-RU" sz="160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714" marR="36714" marT="0" marB="0"/>
                </a:tc>
                <a:extLst>
                  <a:ext uri="{0D108BD9-81ED-4DB2-BD59-A6C34878D82A}">
                    <a16:rowId xmlns:a16="http://schemas.microsoft.com/office/drawing/2014/main" val="3950950313"/>
                  </a:ext>
                </a:extLst>
              </a:tr>
              <a:tr h="23220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27803"/>
                  </a:ext>
                </a:extLst>
              </a:tr>
              <a:tr h="508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Профилактика заболеваний органов дыхания.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к.м.н., доцент кафедры внутренних болезней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Фроленкова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Людмила Анатольевна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01.04.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99822371"/>
                  </a:ext>
                </a:extLst>
              </a:tr>
              <a:tr h="69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17.1. Туберкулез: коротко о главном.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17. 2. Актуальные вопросы иммунодиагностики: проба Манту,  </a:t>
                      </a:r>
                      <a:r>
                        <a:rPr lang="ru-RU" sz="1600" dirty="0" err="1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Диаскин</a:t>
                      </a:r>
                      <a:r>
                        <a:rPr lang="ru-RU" sz="1600" dirty="0">
                          <a:solidFill>
                            <a:srgbClr val="222222"/>
                          </a:solidFill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-тест, Т-SPOT.</a:t>
                      </a:r>
                      <a:endParaRPr lang="ru-RU" sz="1600" dirty="0">
                        <a:effectLst/>
                        <a:latin typeface="Franklin Gothic Demi Cond" panose="020B07060304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к.м.н., доцент кафедры многопрофильной клинической подготовки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Нелидова Наталья Владимировна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01.04.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33986086"/>
                  </a:ext>
                </a:extLst>
              </a:tr>
              <a:tr h="69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18.1. Феномен насилия у современных подростков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18.2. Развод родителей как причина деструктивного поведения детей и подростков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к.психол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.. н., доцент кафедры психологии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Самойлова Майя Владимировна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08.04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11241481"/>
                  </a:ext>
                </a:extLst>
              </a:tr>
              <a:tr h="46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Планирование семьи и методы контрацепции в XXI веке.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к.м.н., доцент кафедры акушерства, гинекологии 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перинатологии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Ерченко Елена Николаевна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08.04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90262871"/>
                  </a:ext>
                </a:extLst>
              </a:tr>
              <a:tr h="69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20.1. Что нужно знать о молочной железе?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20.2. Профилактика заболеваний молочной железы.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д.м.н., профессор кафедры многопрофильной клинической подготовки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Климова Наталья Валерьевна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15.04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52686745"/>
                  </a:ext>
                </a:extLst>
              </a:tr>
              <a:tr h="69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Профилактика заразных кожных заболеваний: не подцепить и обезвредить.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к.м.н., доцент кафедры многопрофильной клинической подготовки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Ефанова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Елена Николаевна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15.04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5380507"/>
                  </a:ext>
                </a:extLst>
              </a:tr>
              <a:tr h="69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22. 1. Особенности разрешения конфликтных ситуаций.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22.2. Практикум по разрешению конфликтных ситуаций в кризисные периоды развития ребенка.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к.психол.н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., доцент кафедры психологии </a:t>
                      </a:r>
                      <a:r>
                        <a:rPr lang="ru-RU" sz="1600" dirty="0" err="1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СурГУ</a:t>
                      </a: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 Хохлова Наталия Ивановна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Franklin Gothic Demi Cond" panose="020B0706030402020204" pitchFamily="34" charset="0"/>
                          <a:ea typeface="Times New Roman" panose="02020603050405020304" pitchFamily="18" charset="0"/>
                        </a:rPr>
                        <a:t>22.04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59242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01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8D2360A3-62A9-04ED-EF7D-CB60EACDF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8" y="32400"/>
            <a:ext cx="1903488" cy="15243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27648" y="5301208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368" y="1484784"/>
            <a:ext cx="11449272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60"/>
              </a:lnSpc>
            </a:pPr>
            <a:r>
              <a:rPr lang="ru-RU" dirty="0" smtClean="0"/>
              <a:t>	</a:t>
            </a:r>
            <a:endParaRPr lang="ru-RU" sz="800" dirty="0" smtClean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algn="just">
              <a:lnSpc>
                <a:spcPts val="2160"/>
              </a:lnSpc>
            </a:pPr>
            <a:endParaRPr lang="ru-RU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744" y="293936"/>
            <a:ext cx="4086282" cy="40862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55740" y="461334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-код канала Родительской школы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3744" y="5381731"/>
            <a:ext cx="11112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Контактное лицо: </a:t>
            </a:r>
            <a:r>
              <a:rPr lang="ru-RU" sz="2000" dirty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Павленко Ольга </a:t>
            </a:r>
            <a:r>
              <a:rPr lang="ru-RU" sz="2000" dirty="0" smtClean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Анатольевна, эксперт </a:t>
            </a:r>
            <a:r>
              <a:rPr lang="ru-RU" sz="2000" dirty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отдела профилактики и здоровьесбережения департамента </a:t>
            </a:r>
            <a:r>
              <a:rPr lang="ru-RU" sz="2000" dirty="0" smtClean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образования, </a:t>
            </a:r>
            <a:r>
              <a:rPr lang="ru-RU" sz="2000" dirty="0">
                <a:solidFill>
                  <a:prstClr val="black"/>
                </a:solidFill>
                <a:latin typeface="Franklin Gothic Demi Cond" panose="020B0706030402020204" pitchFamily="34" charset="0"/>
                <a:ea typeface="Times New Roman" panose="02020603050405020304" pitchFamily="18" charset="0"/>
              </a:rPr>
              <a:t>тел. (3462) 52-53-53</a:t>
            </a:r>
          </a:p>
        </p:txBody>
      </p:sp>
    </p:spTree>
    <p:extLst>
      <p:ext uri="{BB962C8B-B14F-4D97-AF65-F5344CB8AC3E}">
        <p14:creationId xmlns:p14="http://schemas.microsoft.com/office/powerpoint/2010/main" val="2126100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2604</TotalTime>
  <Words>878</Words>
  <Application>Microsoft Office PowerPoint</Application>
  <PresentationFormat>Широкоэкранный</PresentationFormat>
  <Paragraphs>179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Demi</vt:lpstr>
      <vt:lpstr>Franklin Gothic Demi Cond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Шадрина Татьяна Борисовна</cp:lastModifiedBy>
  <cp:revision>112</cp:revision>
  <dcterms:created xsi:type="dcterms:W3CDTF">2021-11-17T10:39:05Z</dcterms:created>
  <dcterms:modified xsi:type="dcterms:W3CDTF">2023-01-25T09:15:50Z</dcterms:modified>
</cp:coreProperties>
</file>