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3" r:id="rId24"/>
    <p:sldId id="279" r:id="rId25"/>
    <p:sldId id="280" r:id="rId26"/>
    <p:sldId id="281" r:id="rId27"/>
    <p:sldId id="282" r:id="rId28"/>
    <p:sldId id="285" r:id="rId29"/>
    <p:sldId id="28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00686D93-2638-4FEB-AF0F-1485A31D0BB0}"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00686D93-2638-4FEB-AF0F-1485A31D0BB0}"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00686D93-2638-4FEB-AF0F-1485A31D0BB0}"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00686D93-2638-4FEB-AF0F-1485A31D0BB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0229478-FF22-4665-A8EC-728A094C9FA7}" type="datetimeFigureOut">
              <a:rPr lang="ru-RU" smtClean="0"/>
              <a:pPr/>
              <a:t>09.09.2020</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00686D93-2638-4FEB-AF0F-1485A31D0BB0}"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0229478-FF22-4665-A8EC-728A094C9FA7}" type="datetimeFigureOut">
              <a:rPr lang="ru-RU" smtClean="0"/>
              <a:pPr/>
              <a:t>09.09.2020</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686D93-2638-4FEB-AF0F-1485A31D0BB0}"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u.wikipedia.org/wiki/%D0%A0%D0%BE%D0%BA%D0%B8%D1%80%D0%BE%D0%B2%D0%BA%D0%B0"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u.wikipedia.org/wiki/%D0%92%D0%B7%D1%8F%D1%82%D0%B8%D0%B5_%D0%BD%D0%B0_%D0%BF%D1%80%D0%BE%D1%85%D0%BE%D0%B4%D0%B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u.wikipedia.org/wiki/%D0%A8%D0%B0%D1%85%D0%BC%D0%B0%D1%82%D1%8B"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u.wikipedia.org/wiki/%D0%A2%D0%B5%D1%85%D0%BD%D0%B8%D1%87%D0%B5%D1%81%D0%BA%D0%B0%D1%8F_%D0%BF%D0%BE%D0%B1%D0%B5%D0%B4%D0%B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0%9F%D0%B0%D1%82" TargetMode="External"/><Relationship Id="rId2" Type="http://schemas.openxmlformats.org/officeDocument/2006/relationships/hyperlink" Target="http://ru.wikipedia.org/wiki/%D0%9D%D0%B8%D1%87%D1%8C%D1%8F" TargetMode="Externa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http://ru.wikipedia.org/wiki/%D0%A8%D0%B0%D1%85%D0%BC%D0%B0%D1%82%D1%8B" TargetMode="External"/><Relationship Id="rId4" Type="http://schemas.openxmlformats.org/officeDocument/2006/relationships/hyperlink" Target="http://ru.wikipedia.org/wiki/%D0%9F%D1%80%D0%B0%D0%B2%D0%B8%D0%BB%D0%BE_50_%D1%85%D0%BE%D0%B4%D0%BE%D0%B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u.wikipedia.org/wiki/%D0%A1%D0%BE%D1%84%D0%B8%D0%B9%D1%81%D0%BA%D0%B8%D0%B5_%D0%BF%D1%80%D0%B0%D0%B2%D0%B8%D0%BB%D0%B0" TargetMode="External"/><Relationship Id="rId2" Type="http://schemas.openxmlformats.org/officeDocument/2006/relationships/hyperlink" Target="http://ru.wikipedia.org/wiki/%D0%9D%D0%B8%D1%87%D1%8C%D1%8F"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ru.wikipedia.org/wiki/%D0%A8%D0%B0%D1%85%D0%BC%D0%B0%D1%82%D1%8B"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ru.wikipedia.org/wiki/%D0%9A%D0%BE%D0%BD%D1%82%D1%80%D0%BE%D0%BB%D1%8C_%D0%B2%D1%80%D0%B5%D0%BC%D0%B5%D0%BD%D0%B8" TargetMode="External"/><Relationship Id="rId7" Type="http://schemas.openxmlformats.org/officeDocument/2006/relationships/hyperlink" Target="http://ru.wikipedia.org/wiki/%D0%91%D0%BB%D0%B8%D1%86_(%D1%88%D0%B0%D1%85%D0%BC%D0%B0%D1%82%D1%8B)" TargetMode="External"/><Relationship Id="rId2" Type="http://schemas.openxmlformats.org/officeDocument/2006/relationships/hyperlink" Target="http://ru.wikipedia.org/wiki/XIX_%D0%B2%D0%B5%D0%BA" TargetMode="External"/><Relationship Id="rId1" Type="http://schemas.openxmlformats.org/officeDocument/2006/relationships/slideLayout" Target="../slideLayouts/slideLayout4.xml"/><Relationship Id="rId6" Type="http://schemas.openxmlformats.org/officeDocument/2006/relationships/hyperlink" Target="http://ru.wikipedia.org/wiki/%D0%A6%D0%B5%D0%B9%D1%82%D0%BD%D0%BE%D1%82" TargetMode="External"/><Relationship Id="rId5" Type="http://schemas.openxmlformats.org/officeDocument/2006/relationships/hyperlink" Target="http://ru.wikipedia.org/wiki/1883_%D0%B3%D0%BE%D0%B4" TargetMode="External"/><Relationship Id="rId4" Type="http://schemas.openxmlformats.org/officeDocument/2006/relationships/hyperlink" Target="http://ru.wikipedia.org/wiki/%D0%A8%D0%B0%D1%85%D0%BC%D0%B0%D1%82%D0%BD%D1%8B%D0%B5_%D1%87%D0%B0%D1%81%D1%8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ru.wikipedia.org/wiki/%D0%A2%D0%B5%D1%85%D0%BD%D0%B8%D1%87%D0%B5%D1%81%D0%BA%D0%BE%D0%B5_%D0%BF%D0%BE%D1%80%D0%B0%D0%B6%D0%B5%D0%BD%D0%B8%D0%B5"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u.wikipedia.org/wiki/%D0%94%D0%B5%D0%B1%D1%8E%D1%82_(%D1%88%D0%B0%D1%85%D0%BC%D0%B0%D1%82%D1%8B)"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u.wikipedia.org/wiki/%D0%9C%D0%B8%D1%82%D1%82%D0%B5%D0%BB%D1%8C%D1%88%D0%BF%D0%B8%D0%BB%D1%8C"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u.wikipedia.org/wiki/%D0%AD%D0%BD%D0%B4%D1%88%D0%BF%D0%B8%D0%BB%D1%8C"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Презентация на тему:</a:t>
            </a:r>
            <a:endParaRPr lang="ru-RU" dirty="0"/>
          </a:p>
        </p:txBody>
      </p:sp>
      <p:sp>
        <p:nvSpPr>
          <p:cNvPr id="3" name="Подзаголовок 2"/>
          <p:cNvSpPr>
            <a:spLocks noGrp="1"/>
          </p:cNvSpPr>
          <p:nvPr>
            <p:ph type="subTitle" idx="1"/>
          </p:nvPr>
        </p:nvSpPr>
        <p:spPr/>
        <p:txBody>
          <a:bodyPr>
            <a:normAutofit/>
          </a:bodyPr>
          <a:lstStyle/>
          <a:p>
            <a:r>
              <a:rPr lang="ru-RU" sz="6000" b="1" i="1" dirty="0" smtClean="0"/>
              <a:t>«ШАХМАТЫ»</a:t>
            </a:r>
            <a:endParaRPr lang="ru-RU" sz="6000" b="1" i="1" dirty="0"/>
          </a:p>
        </p:txBody>
      </p:sp>
      <p:sp>
        <p:nvSpPr>
          <p:cNvPr id="4" name="Подзаголовок 2"/>
          <p:cNvSpPr txBox="1">
            <a:spLocks/>
          </p:cNvSpPr>
          <p:nvPr/>
        </p:nvSpPr>
        <p:spPr>
          <a:xfrm>
            <a:off x="1571604" y="4786322"/>
            <a:ext cx="7406640" cy="1752600"/>
          </a:xfrm>
          <a:prstGeom prst="rect">
            <a:avLst/>
          </a:prstGeom>
        </p:spPr>
        <p:txBody>
          <a:bodyPr tIns="0">
            <a:normAutofit/>
          </a:bodyPr>
          <a:lstStyle/>
          <a:p>
            <a:pPr marR="0" lvl="0" indent="0" algn="r" defTabSz="914400" rtl="0" eaLnBrk="1" fontAlgn="auto" latinLnBrk="0" hangingPunct="1">
              <a:lnSpc>
                <a:spcPct val="100000"/>
              </a:lnSpc>
              <a:spcAft>
                <a:spcPts val="0"/>
              </a:spcAft>
              <a:buClr>
                <a:schemeClr val="accent1"/>
              </a:buClr>
              <a:buSzPct val="80000"/>
              <a:buFont typeface="Wingdings 2"/>
              <a:buNone/>
              <a:tabLst/>
              <a:defRPr/>
            </a:pPr>
            <a:r>
              <a:rPr lang="ru-RU" sz="2800" dirty="0" smtClean="0">
                <a:solidFill>
                  <a:schemeClr val="tx2">
                    <a:shade val="30000"/>
                    <a:satMod val="150000"/>
                  </a:schemeClr>
                </a:solidFill>
                <a:effectLst>
                  <a:outerShdw blurRad="38100" dist="38100" dir="2700000" algn="tl">
                    <a:srgbClr val="000000">
                      <a:alpha val="43137"/>
                    </a:srgbClr>
                  </a:outerShdw>
                </a:effectLst>
              </a:rPr>
              <a:t>Выполнил: </a:t>
            </a:r>
          </a:p>
          <a:p>
            <a:pPr marR="0" lvl="0" indent="0" algn="r" defTabSz="914400" rtl="0" eaLnBrk="1" fontAlgn="auto" latinLnBrk="0" hangingPunct="1">
              <a:lnSpc>
                <a:spcPct val="100000"/>
              </a:lnSpc>
              <a:spcAft>
                <a:spcPts val="0"/>
              </a:spcAft>
              <a:buClr>
                <a:schemeClr val="accent1"/>
              </a:buClr>
              <a:buSzPct val="80000"/>
              <a:buFont typeface="Wingdings 2"/>
              <a:buNone/>
              <a:tabLst/>
              <a:defRPr/>
            </a:pPr>
            <a:r>
              <a:rPr lang="ru-RU" sz="2800" dirty="0" smtClean="0">
                <a:solidFill>
                  <a:schemeClr val="tx2">
                    <a:shade val="30000"/>
                    <a:satMod val="150000"/>
                  </a:schemeClr>
                </a:solidFill>
                <a:effectLst>
                  <a:outerShdw blurRad="38100" dist="38100" dir="2700000" algn="tl">
                    <a:srgbClr val="000000">
                      <a:alpha val="43137"/>
                    </a:srgbClr>
                  </a:outerShdw>
                </a:effectLst>
              </a:rPr>
              <a:t>Вахрамеев А.А., </a:t>
            </a:r>
          </a:p>
          <a:p>
            <a:pPr marR="0" lvl="0" indent="0" algn="r" defTabSz="914400" rtl="0" eaLnBrk="1" fontAlgn="auto" latinLnBrk="0" hangingPunct="1">
              <a:lnSpc>
                <a:spcPct val="100000"/>
              </a:lnSpc>
              <a:spcAft>
                <a:spcPts val="0"/>
              </a:spcAft>
              <a:buClr>
                <a:schemeClr val="accent1"/>
              </a:buClr>
              <a:buSzPct val="80000"/>
              <a:buFont typeface="Wingdings 2"/>
              <a:buNone/>
              <a:tabLst/>
              <a:defRPr/>
            </a:pPr>
            <a:r>
              <a:rPr lang="ru-RU" sz="2800" dirty="0" smtClean="0">
                <a:solidFill>
                  <a:schemeClr val="tx2">
                    <a:shade val="30000"/>
                    <a:satMod val="150000"/>
                  </a:schemeClr>
                </a:solidFill>
                <a:effectLst>
                  <a:outerShdw blurRad="38100" dist="38100" dir="2700000" algn="tl">
                    <a:srgbClr val="000000">
                      <a:alpha val="43137"/>
                    </a:srgbClr>
                  </a:outerShdw>
                </a:effectLst>
              </a:rPr>
              <a:t>учитель по физической культуре</a:t>
            </a:r>
            <a:endParaRPr kumimoji="0" lang="ru-RU" sz="2800" u="none" strike="noStrike" kern="1200" cap="none" spc="0" normalizeH="0" baseline="0" noProof="0" dirty="0">
              <a:ln>
                <a:noFill/>
              </a:ln>
              <a:solidFill>
                <a:schemeClr val="tx2">
                  <a:shade val="30000"/>
                  <a:satMod val="15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Конь ходит на поле, находящееся на расстоянии 2 по вертикали и 1 по горизонтали или 1 по вертикали и 2 по горизонтали от текущего положения. В отличие от всех остальных шахматных фигур, ход коня делается вне плоскости доски, то есть конь непосредственно перемещается («перепрыгивает») с начального поля на конечное и никакие фигуры, стоящие на других полях, ходу коня помешать не могут. В частности, конь может ходить на поле, даже если оно полностью окружено своими или чужими фигурами.</a:t>
            </a:r>
            <a:endParaRPr lang="ru-RU" dirty="0"/>
          </a:p>
        </p:txBody>
      </p:sp>
      <p:pic>
        <p:nvPicPr>
          <p:cNvPr id="5" name="Содержимое 4" descr="415px-Chess_knight_0971.jpg"/>
          <p:cNvPicPr>
            <a:picLocks noGrp="1" noChangeAspect="1"/>
          </p:cNvPicPr>
          <p:nvPr>
            <p:ph sz="half" idx="2"/>
          </p:nvPr>
        </p:nvPicPr>
        <p:blipFill>
          <a:blip r:embed="rId2" cstate="print"/>
          <a:stretch>
            <a:fillRect/>
          </a:stretch>
        </p:blipFill>
        <p:spPr>
          <a:xfrm>
            <a:off x="5415728" y="1412776"/>
            <a:ext cx="3188720" cy="461019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Autofit/>
          </a:bodyPr>
          <a:lstStyle/>
          <a:p>
            <a:r>
              <a:rPr lang="ru-RU" sz="1350" dirty="0" smtClean="0"/>
              <a:t>Пешка ходит со взятием по диагонали на одно поле вперёд-вправо или вперёд-влево, а без взятия — по вертикали на одно поле вперёд. Если пешка в данной партии ещё не делала ходов, она может сделать ход без взятия на два поля вперёд. Направлением «вперёд» называется направление к восьмой горизонтали для белых или к первой для чёрных. Когда пешка ходит на последнюю горизонталь (для белых — на восьмую, для чёрных — на первую), ходящий должен заменить её на любую другую фигуру того же цвета, кроме короля (</a:t>
            </a:r>
            <a:r>
              <a:rPr lang="ru-RU" sz="1350" i="1" dirty="0" smtClean="0"/>
              <a:t>прохождение пешки</a:t>
            </a:r>
            <a:r>
              <a:rPr lang="ru-RU" sz="1350" dirty="0" smtClean="0"/>
              <a:t>). Превращение пешки происходит на том же ходе, на котором она перемещается на последнюю горизонталь. Таким образом, если, например, превращённая из пешки фигура угрожает королю противника, то этот король в результате хода пешкой на последнюю горизонталь немедленно оказывается под шахом.</a:t>
            </a:r>
            <a:endParaRPr lang="ru-RU" sz="1350" dirty="0"/>
          </a:p>
        </p:txBody>
      </p:sp>
      <p:pic>
        <p:nvPicPr>
          <p:cNvPr id="5" name="Содержимое 4" descr="4163491-foreground-chess-pawn-on-a-white-background.jpg"/>
          <p:cNvPicPr>
            <a:picLocks noGrp="1" noChangeAspect="1"/>
          </p:cNvPicPr>
          <p:nvPr>
            <p:ph sz="half" idx="2"/>
          </p:nvPr>
        </p:nvPicPr>
        <p:blipFill>
          <a:blip r:embed="rId2" cstate="print"/>
          <a:stretch>
            <a:fillRect/>
          </a:stretch>
        </p:blipFill>
        <p:spPr>
          <a:xfrm>
            <a:off x="5004048" y="1772816"/>
            <a:ext cx="3930402" cy="330394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smtClean="0"/>
              <a:t>Дополнительно </a:t>
            </a:r>
            <a:endParaRPr lang="ru-RU" dirty="0"/>
          </a:p>
        </p:txBody>
      </p:sp>
      <p:sp>
        <p:nvSpPr>
          <p:cNvPr id="3" name="Содержимое 2"/>
          <p:cNvSpPr>
            <a:spLocks noGrp="1"/>
          </p:cNvSpPr>
          <p:nvPr>
            <p:ph sz="half" idx="1"/>
          </p:nvPr>
        </p:nvSpPr>
        <p:spPr/>
        <p:txBody>
          <a:bodyPr>
            <a:normAutofit fontScale="55000" lnSpcReduction="20000"/>
          </a:bodyPr>
          <a:lstStyle/>
          <a:p>
            <a:r>
              <a:rPr lang="ru-RU" b="1" dirty="0" smtClean="0">
                <a:hlinkClick r:id="rId2" tooltip="Рокировка"/>
              </a:rPr>
              <a:t>Рокировка</a:t>
            </a:r>
            <a:r>
              <a:rPr lang="ru-RU" dirty="0" smtClean="0"/>
              <a:t> — если король и одна из ладей того же цвета не двигались с начала игры, то король и эта ладья могут в один ход одновременно сменить положение (рокироваться). При рокировке король сдвигается на 2 клетки по направлению к ладье, а ладья ставится на поле между начальной и конечной позицией короля. Рокировка невозможна, если король или соответствующая ладья уже ходили. Рокировка временно невозможна, если поле, на котором стоит король, или поле, которое он должен пересечь, или поле, которое он должен занять, находится под ударом одной из фигур противника, или если между рокируемыми королём и ладьёй находится какая-либо фигура. Рокировка считается ходом короля, а не ладьи. Рокировку следует начинать с перестановки короля, и только потом ладьи.</a:t>
            </a:r>
            <a:endParaRPr lang="ru-RU" dirty="0"/>
          </a:p>
        </p:txBody>
      </p:sp>
      <p:pic>
        <p:nvPicPr>
          <p:cNvPr id="5" name="Содержимое 4" descr="1328889084_52450.jpg"/>
          <p:cNvPicPr>
            <a:picLocks noGrp="1" noChangeAspect="1"/>
          </p:cNvPicPr>
          <p:nvPr>
            <p:ph sz="half" idx="2"/>
          </p:nvPr>
        </p:nvPicPr>
        <p:blipFill>
          <a:blip r:embed="rId3" cstate="print"/>
          <a:stretch>
            <a:fillRect/>
          </a:stretch>
        </p:blipFill>
        <p:spPr>
          <a:xfrm>
            <a:off x="5148064" y="1628800"/>
            <a:ext cx="3730279" cy="302433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r>
              <a:rPr lang="ru-RU" b="1" dirty="0" smtClean="0">
                <a:hlinkClick r:id="rId2" tooltip="Взятие на проходе"/>
              </a:rPr>
              <a:t>Взятие на проходе</a:t>
            </a:r>
            <a:r>
              <a:rPr lang="ru-RU" dirty="0" smtClean="0"/>
              <a:t> — когда пешка совершает свой первый ход на две клетки, через поле, находящееся под ударом пешки противника, то ответным ходом она может быть взята этой пешкой противника. Бьющая пешка при этом взятии ходит на поле за ходившей пешкой (то есть так, как будто та сходила не на два, а только на одно поле, пример см. на диаграмме). Взятие на проходе допустимо только непосредственно в ответ на «длинный» ход берущейся пешки, на следующих ходах оно уже не разрешено.</a:t>
            </a:r>
            <a:endParaRPr lang="ru-RU" dirty="0"/>
          </a:p>
        </p:txBody>
      </p:sp>
      <p:pic>
        <p:nvPicPr>
          <p:cNvPr id="5" name="Содержимое 4" descr="kak-hodit-peshka-4.jpg"/>
          <p:cNvPicPr>
            <a:picLocks noGrp="1" noChangeAspect="1"/>
          </p:cNvPicPr>
          <p:nvPr>
            <p:ph sz="half" idx="2"/>
          </p:nvPr>
        </p:nvPicPr>
        <p:blipFill>
          <a:blip r:embed="rId3" cstate="print"/>
          <a:stretch>
            <a:fillRect/>
          </a:stretch>
        </p:blipFill>
        <p:spPr>
          <a:xfrm>
            <a:off x="5276850" y="1986034"/>
            <a:ext cx="3657600" cy="374000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ru-RU" b="1" dirty="0" smtClean="0"/>
              <a:t>Шах, мат и пат</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Король, находящийся на битом поле, называется </a:t>
            </a:r>
            <a:r>
              <a:rPr lang="ru-RU" b="1" dirty="0" smtClean="0"/>
              <a:t>стоящим под шахом</a:t>
            </a:r>
            <a:r>
              <a:rPr lang="ru-RU" dirty="0" smtClean="0"/>
              <a:t>. Сделать ход, после которого король противника оказывается под шахом, значит </a:t>
            </a:r>
            <a:r>
              <a:rPr lang="ru-RU" b="1" dirty="0" smtClean="0"/>
              <a:t>дать шах</a:t>
            </a:r>
            <a:r>
              <a:rPr lang="ru-RU" dirty="0" smtClean="0"/>
              <a:t> королю (или </a:t>
            </a:r>
            <a:r>
              <a:rPr lang="ru-RU" b="1" dirty="0" smtClean="0"/>
              <a:t>объявить шах</a:t>
            </a:r>
            <a:r>
              <a:rPr lang="ru-RU" dirty="0" smtClean="0"/>
              <a:t>). Ходы, после которого король сделавшего ход остаётся или оказывается под шахом, запрещены.</a:t>
            </a:r>
            <a:endParaRPr lang="ru-RU" dirty="0"/>
          </a:p>
        </p:txBody>
      </p:sp>
      <p:pic>
        <p:nvPicPr>
          <p:cNvPr id="5" name="Содержимое 4" descr="Image250.gif"/>
          <p:cNvPicPr>
            <a:picLocks noGrp="1" noChangeAspect="1"/>
          </p:cNvPicPr>
          <p:nvPr>
            <p:ph sz="half" idx="2"/>
          </p:nvPr>
        </p:nvPicPr>
        <p:blipFill>
          <a:blip r:embed="rId2" cstate="print"/>
          <a:stretch>
            <a:fillRect/>
          </a:stretch>
        </p:blipFill>
        <p:spPr>
          <a:xfrm>
            <a:off x="5276850" y="2027237"/>
            <a:ext cx="3657600" cy="3657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Если король игрока находится под шахом и игрок не имеет ни одного хода, позволяющего устранить этот шах, этот игрок называется </a:t>
            </a:r>
            <a:r>
              <a:rPr lang="ru-RU" b="1" dirty="0" smtClean="0"/>
              <a:t>получившим мат</a:t>
            </a:r>
            <a:r>
              <a:rPr lang="ru-RU" dirty="0" smtClean="0"/>
              <a:t>, а его противник </a:t>
            </a:r>
            <a:r>
              <a:rPr lang="ru-RU" b="1" dirty="0" smtClean="0"/>
              <a:t>поставившим мат</a:t>
            </a:r>
            <a:r>
              <a:rPr lang="ru-RU" dirty="0" smtClean="0"/>
              <a:t>. Цель игры и состоит в том, чтобы поставить мат королю противника.</a:t>
            </a:r>
            <a:endParaRPr lang="ru-RU" dirty="0"/>
          </a:p>
        </p:txBody>
      </p:sp>
      <p:pic>
        <p:nvPicPr>
          <p:cNvPr id="5" name="Содержимое 4" descr="мат.jpg"/>
          <p:cNvPicPr>
            <a:picLocks noGrp="1" noChangeAspect="1"/>
          </p:cNvPicPr>
          <p:nvPr>
            <p:ph sz="half" idx="2"/>
          </p:nvPr>
        </p:nvPicPr>
        <p:blipFill>
          <a:blip r:embed="rId2" cstate="print"/>
          <a:stretch>
            <a:fillRect/>
          </a:stretch>
        </p:blipFill>
        <p:spPr>
          <a:xfrm>
            <a:off x="5276850" y="2576850"/>
            <a:ext cx="3657600" cy="255837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lnSpcReduction="10000"/>
          </a:bodyPr>
          <a:lstStyle/>
          <a:p>
            <a:r>
              <a:rPr lang="ru-RU" dirty="0" smtClean="0"/>
              <a:t>Если игрок при своей очереди хода не имеет возможности сделать ни одного хода по правилам, но король игрока не находится под шахом, такая ситуация называется </a:t>
            </a:r>
            <a:r>
              <a:rPr lang="ru-RU" b="1" u="sng" dirty="0" smtClean="0"/>
              <a:t>пат</a:t>
            </a:r>
            <a:r>
              <a:rPr lang="ru-RU" dirty="0" smtClean="0"/>
              <a:t>.</a:t>
            </a:r>
            <a:endParaRPr lang="ru-RU" dirty="0"/>
          </a:p>
        </p:txBody>
      </p:sp>
      <p:pic>
        <p:nvPicPr>
          <p:cNvPr id="5" name="Содержимое 4" descr="i (1).jpg"/>
          <p:cNvPicPr>
            <a:picLocks noGrp="1" noChangeAspect="1"/>
          </p:cNvPicPr>
          <p:nvPr>
            <p:ph sz="half" idx="2"/>
          </p:nvPr>
        </p:nvPicPr>
        <p:blipFill>
          <a:blip r:embed="rId2" cstate="print"/>
          <a:stretch>
            <a:fillRect/>
          </a:stretch>
        </p:blipFill>
        <p:spPr>
          <a:xfrm>
            <a:off x="5004048" y="1484784"/>
            <a:ext cx="3826139" cy="316835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b="1" dirty="0" smtClean="0"/>
              <a:t>Итог игры</a:t>
            </a:r>
            <a:endParaRPr lang="ru-RU" dirty="0"/>
          </a:p>
        </p:txBody>
      </p:sp>
      <p:sp>
        <p:nvSpPr>
          <p:cNvPr id="3" name="Содержимое 2"/>
          <p:cNvSpPr>
            <a:spLocks noGrp="1"/>
          </p:cNvSpPr>
          <p:nvPr>
            <p:ph sz="half" idx="1"/>
          </p:nvPr>
        </p:nvSpPr>
        <p:spPr/>
        <p:txBody>
          <a:bodyPr>
            <a:normAutofit fontScale="25000" lnSpcReduction="20000"/>
          </a:bodyPr>
          <a:lstStyle/>
          <a:p>
            <a:r>
              <a:rPr lang="ru-RU" sz="6600" dirty="0" smtClean="0"/>
              <a:t>Выигрыш фиксируется в следующих случаях:</a:t>
            </a:r>
          </a:p>
          <a:p>
            <a:r>
              <a:rPr lang="ru-RU" sz="6600" b="1" dirty="0" smtClean="0"/>
              <a:t>Мат.</a:t>
            </a:r>
            <a:r>
              <a:rPr lang="ru-RU" sz="6600" dirty="0" smtClean="0"/>
              <a:t> Игрок, поставивший мат, выигрывает.</a:t>
            </a:r>
          </a:p>
          <a:p>
            <a:r>
              <a:rPr lang="ru-RU" sz="6600" b="1" dirty="0" smtClean="0"/>
              <a:t>Один из игроков сдался.</a:t>
            </a:r>
            <a:r>
              <a:rPr lang="ru-RU" sz="6600" dirty="0" smtClean="0"/>
              <a:t> Игрок, решивший, что дальнейшее сопротивление бессмысленно, может сдаться в любой момент, для этого ему достаточно объявить вслух «сдаюсь» (или же остановить шахматные часы). Его противник объявляется победителем.</a:t>
            </a:r>
          </a:p>
          <a:p>
            <a:r>
              <a:rPr lang="ru-RU" sz="6600" b="1" dirty="0" smtClean="0"/>
              <a:t>Один из игроков просрочил время.</a:t>
            </a:r>
            <a:r>
              <a:rPr lang="ru-RU" sz="6600" dirty="0" smtClean="0"/>
              <a:t> Его противник объявляется победителем, за некоторыми исключениями, описанными в разделе </a:t>
            </a:r>
            <a:r>
              <a:rPr lang="ru-RU" sz="6600" u="sng" dirty="0" smtClean="0">
                <a:hlinkClick r:id="rId2"/>
              </a:rPr>
              <a:t>«Контроль времени»</a:t>
            </a:r>
            <a:r>
              <a:rPr lang="ru-RU" sz="6600" dirty="0" smtClean="0"/>
              <a:t>.</a:t>
            </a:r>
          </a:p>
          <a:p>
            <a:endParaRPr lang="ru-RU" dirty="0"/>
          </a:p>
        </p:txBody>
      </p:sp>
      <p:pic>
        <p:nvPicPr>
          <p:cNvPr id="5" name="Содержимое 4" descr="132_3.jpg"/>
          <p:cNvPicPr>
            <a:picLocks noGrp="1" noChangeAspect="1"/>
          </p:cNvPicPr>
          <p:nvPr>
            <p:ph sz="half" idx="2"/>
          </p:nvPr>
        </p:nvPicPr>
        <p:blipFill>
          <a:blip r:embed="rId3" cstate="print"/>
          <a:stretch>
            <a:fillRect/>
          </a:stretch>
        </p:blipFill>
        <p:spPr>
          <a:xfrm>
            <a:off x="4932040" y="1268760"/>
            <a:ext cx="4016027" cy="401602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47500" lnSpcReduction="20000"/>
          </a:bodyPr>
          <a:lstStyle/>
          <a:p>
            <a:r>
              <a:rPr lang="ru-RU" b="1" dirty="0" smtClean="0">
                <a:hlinkClick r:id="rId2" tooltip="Техническая победа"/>
              </a:rPr>
              <a:t>Техническая победа</a:t>
            </a:r>
            <a:r>
              <a:rPr lang="ru-RU" dirty="0" smtClean="0"/>
              <a:t> — присуждается в официальном турнире игроку, если его противникне явился на партию в течение определённого правилами турнира времени (один час, если иное не определено);</a:t>
            </a:r>
          </a:p>
          <a:p>
            <a:r>
              <a:rPr lang="ru-RU" dirty="0" smtClean="0"/>
              <a:t>прервал партию (начал партию, но отказался её продолжать);</a:t>
            </a:r>
          </a:p>
          <a:p>
            <a:r>
              <a:rPr lang="ru-RU" dirty="0" smtClean="0"/>
              <a:t>грубо нарушил правила или не подчинился судье;</a:t>
            </a:r>
          </a:p>
          <a:p>
            <a:r>
              <a:rPr lang="ru-RU" dirty="0" smtClean="0"/>
              <a:t>сделал 3 запрещённых правилами хода;</a:t>
            </a:r>
          </a:p>
          <a:p>
            <a:r>
              <a:rPr lang="ru-RU" dirty="0" smtClean="0"/>
              <a:t>при игре в блиц (меньше 15 минут на всю партию) сделал запрещённый правилами ход, и противник заметил ошибку до своего ответного хода.</a:t>
            </a:r>
          </a:p>
          <a:p>
            <a:r>
              <a:rPr lang="ru-RU" dirty="0" smtClean="0"/>
              <a:t>Также техническая победа может быть присуждена за несыгранную игру в том случае, если игроку в данном туре по какой-либо причине не находится соперника и правила проведения турнира специально оговаривают данный случай (например, если соперник, с которым должна была проводиться партия, выбыл из турнира, либо при нечётном количестве игроков в турнире по швейцарской системе).</a:t>
            </a:r>
          </a:p>
          <a:p>
            <a:endParaRPr lang="ru-RU" dirty="0"/>
          </a:p>
        </p:txBody>
      </p:sp>
      <p:pic>
        <p:nvPicPr>
          <p:cNvPr id="5" name="Содержимое 4" descr="chess1.jpg"/>
          <p:cNvPicPr>
            <a:picLocks noGrp="1" noChangeAspect="1"/>
          </p:cNvPicPr>
          <p:nvPr>
            <p:ph sz="half" idx="2"/>
          </p:nvPr>
        </p:nvPicPr>
        <p:blipFill>
          <a:blip r:embed="rId3" cstate="print"/>
          <a:stretch>
            <a:fillRect/>
          </a:stretch>
        </p:blipFill>
        <p:spPr>
          <a:xfrm>
            <a:off x="5276850" y="2276872"/>
            <a:ext cx="3657600" cy="295076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hlinkClick r:id="rId2" tooltip="Ничья"/>
              </a:rPr>
              <a:t>Ничья</a:t>
            </a:r>
            <a:r>
              <a:rPr lang="ru-RU" dirty="0" smtClean="0"/>
              <a:t> фиксируется в следующих случаях:</a:t>
            </a:r>
          </a:p>
          <a:p>
            <a:r>
              <a:rPr lang="ru-RU" b="1" dirty="0" smtClean="0">
                <a:hlinkClick r:id="rId3" tooltip="Пат"/>
              </a:rPr>
              <a:t>Пат</a:t>
            </a:r>
            <a:r>
              <a:rPr lang="ru-RU" b="1" dirty="0" smtClean="0"/>
              <a:t>.</a:t>
            </a:r>
            <a:endParaRPr lang="ru-RU" dirty="0" smtClean="0"/>
          </a:p>
          <a:p>
            <a:r>
              <a:rPr lang="ru-RU" b="1" dirty="0" smtClean="0"/>
              <a:t>Ни у одной из сторон нет минимально необходимого для мата количества фигур</a:t>
            </a:r>
            <a:r>
              <a:rPr lang="ru-RU" dirty="0" smtClean="0"/>
              <a:t> (например, на доске остались только короли и одна лёгкая фигура).</a:t>
            </a:r>
          </a:p>
          <a:p>
            <a:r>
              <a:rPr lang="ru-RU" b="1" dirty="0" smtClean="0"/>
              <a:t>Троекратное повторение одной и той же позиции</a:t>
            </a:r>
            <a:r>
              <a:rPr lang="ru-RU" dirty="0" smtClean="0"/>
              <a:t> (не обязательно в течение трёх ходов подряд), причём в понятие позиции здесь входит расположение фигур, очерёдность хода и возможные ходы (в том числе право на рокировку и взятие на проходе для каждой стороны). Для фиксации ничьей игрок, заметивший троекратное повторение позиции, должен обратиться к судье.</a:t>
            </a:r>
          </a:p>
          <a:p>
            <a:r>
              <a:rPr lang="ru-RU" b="1" dirty="0" smtClean="0">
                <a:hlinkClick r:id="rId4" tooltip="Правило 50 ходов"/>
              </a:rPr>
              <a:t>Обе стороны сделали 50 последних ходов без взятия и без хода пешкой</a:t>
            </a:r>
            <a:r>
              <a:rPr lang="ru-RU" b="1" dirty="0" smtClean="0"/>
              <a:t>.</a:t>
            </a:r>
            <a:r>
              <a:rPr lang="ru-RU" dirty="0" smtClean="0"/>
              <a:t> Как и в предыдущем случае, ничья фиксируется по требованию любого из игроков. В 20 веке это правило многократно изменялось, в него добавляли различные исключения. Сейчас все исключения отменены, и правило 50 ходов действует в любых позициях</a:t>
            </a:r>
            <a:r>
              <a:rPr lang="ru-RU" baseline="30000" dirty="0" smtClean="0">
                <a:hlinkClick r:id="rId5"/>
              </a:rPr>
              <a:t>[6]</a:t>
            </a:r>
            <a:r>
              <a:rPr lang="ru-RU" dirty="0" smtClean="0"/>
              <a:t>.</a:t>
            </a:r>
          </a:p>
          <a:p>
            <a:endParaRPr lang="ru-RU" dirty="0"/>
          </a:p>
        </p:txBody>
      </p:sp>
      <p:pic>
        <p:nvPicPr>
          <p:cNvPr id="5" name="Содержимое 4" descr="rokirovka.jpg"/>
          <p:cNvPicPr>
            <a:picLocks noGrp="1" noChangeAspect="1"/>
          </p:cNvPicPr>
          <p:nvPr>
            <p:ph sz="half" idx="2"/>
          </p:nvPr>
        </p:nvPicPr>
        <p:blipFill>
          <a:blip r:embed="rId6" cstate="print"/>
          <a:stretch>
            <a:fillRect/>
          </a:stretch>
        </p:blipFill>
        <p:spPr>
          <a:xfrm>
            <a:off x="5338169" y="1524000"/>
            <a:ext cx="3534962" cy="46640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lnSpcReduction="10000"/>
          </a:bodyPr>
          <a:lstStyle/>
          <a:p>
            <a:r>
              <a:rPr lang="ru-RU" b="1" dirty="0" smtClean="0"/>
              <a:t>Шахматы</a:t>
            </a:r>
            <a:r>
              <a:rPr lang="ru-RU" dirty="0" smtClean="0"/>
              <a:t> — настольная логическая игра со специальными фигурами на 64-клеточной доске для двух соперников, сочетающая в себе элементы искусства (в части шахматной композиции), науки и спорта. Название берёт начало из персидского языка: </a:t>
            </a:r>
            <a:r>
              <a:rPr lang="ru-RU" i="1" dirty="0" smtClean="0"/>
              <a:t>шах</a:t>
            </a:r>
            <a:r>
              <a:rPr lang="ru-RU" dirty="0" smtClean="0"/>
              <a:t> и </a:t>
            </a:r>
            <a:r>
              <a:rPr lang="ru-RU" i="1" dirty="0" smtClean="0"/>
              <a:t>мат</a:t>
            </a:r>
            <a:r>
              <a:rPr lang="ru-RU" dirty="0" smtClean="0"/>
              <a:t>, что значит </a:t>
            </a:r>
            <a:r>
              <a:rPr lang="ru-RU" i="1" dirty="0" smtClean="0"/>
              <a:t>король (шах) умер (мат)</a:t>
            </a:r>
            <a:r>
              <a:rPr lang="ru-RU" dirty="0" smtClean="0"/>
              <a:t>.</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47500" lnSpcReduction="20000"/>
          </a:bodyPr>
          <a:lstStyle/>
          <a:p>
            <a:r>
              <a:rPr lang="ru-RU" sz="2900" b="1" dirty="0" smtClean="0"/>
              <a:t>Игроки согласились на ничью</a:t>
            </a:r>
            <a:r>
              <a:rPr lang="ru-RU" sz="2900" dirty="0" smtClean="0"/>
              <a:t>, то есть один из игроков при своём ходе предложил ничью, другой её принял. Для предложения ничьей достаточно сказать «</a:t>
            </a:r>
            <a:r>
              <a:rPr lang="ru-RU" sz="2900" dirty="0" smtClean="0">
                <a:hlinkClick r:id="rId2" tooltip="Ничья"/>
              </a:rPr>
              <a:t>ничья</a:t>
            </a:r>
            <a:r>
              <a:rPr lang="ru-RU" sz="2900" dirty="0" smtClean="0"/>
              <a:t>». Если противник делает ход, не ответив на предложение ничьей, оно считается отвергнутым. С недавних пор на некоторых турнирах применяются так называемые «</a:t>
            </a:r>
            <a:r>
              <a:rPr lang="ru-RU" sz="2900" dirty="0" smtClean="0">
                <a:hlinkClick r:id="rId3" tooltip="Софийские правила"/>
              </a:rPr>
              <a:t>Софийские правила</a:t>
            </a:r>
            <a:r>
              <a:rPr lang="ru-RU" sz="2900" dirty="0" smtClean="0"/>
              <a:t>», ограничивающие возможность соглашения игроков на ничью.</a:t>
            </a:r>
          </a:p>
          <a:p>
            <a:r>
              <a:rPr lang="ru-RU" sz="2900" b="1" dirty="0" smtClean="0"/>
              <a:t>Один из игроков просрочил время</a:t>
            </a:r>
            <a:r>
              <a:rPr lang="ru-RU" sz="2900" dirty="0" smtClean="0"/>
              <a:t>. В некоторых случаях, описанных в разделе </a:t>
            </a:r>
            <a:r>
              <a:rPr lang="ru-RU" sz="2900" dirty="0" smtClean="0">
                <a:hlinkClick r:id="rId4"/>
              </a:rPr>
              <a:t>«Контроль времени»</a:t>
            </a:r>
            <a:r>
              <a:rPr lang="ru-RU" sz="2900" dirty="0" smtClean="0"/>
              <a:t>, засчитывается ничья.</a:t>
            </a:r>
          </a:p>
          <a:p>
            <a:r>
              <a:rPr lang="ru-RU" sz="2900" b="1" dirty="0" smtClean="0"/>
              <a:t>У игрока осталось менее двух минут, но его соперник не пытался выиграть «нормальными средствами», или такой выигрыш невозможен</a:t>
            </a:r>
            <a:r>
              <a:rPr lang="ru-RU" sz="2900" dirty="0" smtClean="0"/>
              <a:t>. По требованию игрока, у которого осталось меньше двух минут, судья в таком случае может засчитать ничью. Подробнее об этом см. в разделе </a:t>
            </a:r>
            <a:r>
              <a:rPr lang="ru-RU" sz="2900" dirty="0" smtClean="0">
                <a:hlinkClick r:id="rId4"/>
              </a:rPr>
              <a:t>«Контроль времени»</a:t>
            </a:r>
            <a:r>
              <a:rPr lang="ru-RU" sz="2900" dirty="0" smtClean="0"/>
              <a:t>.</a:t>
            </a:r>
          </a:p>
          <a:p>
            <a:pPr>
              <a:buNone/>
            </a:pPr>
            <a:endParaRPr lang="ru-RU" dirty="0"/>
          </a:p>
        </p:txBody>
      </p:sp>
      <p:pic>
        <p:nvPicPr>
          <p:cNvPr id="5" name="Содержимое 4" descr="1319044569_hrustal.jpg"/>
          <p:cNvPicPr>
            <a:picLocks noGrp="1" noChangeAspect="1"/>
          </p:cNvPicPr>
          <p:nvPr>
            <p:ph sz="half" idx="2"/>
          </p:nvPr>
        </p:nvPicPr>
        <p:blipFill>
          <a:blip r:embed="rId5" cstate="print"/>
          <a:stretch>
            <a:fillRect/>
          </a:stretch>
        </p:blipFill>
        <p:spPr>
          <a:xfrm>
            <a:off x="5220072" y="2132856"/>
            <a:ext cx="3714378" cy="309478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b="1" dirty="0" smtClean="0"/>
              <a:t>Контроль времени</a:t>
            </a:r>
            <a:endParaRPr lang="ru-RU" dirty="0"/>
          </a:p>
        </p:txBody>
      </p:sp>
      <p:sp>
        <p:nvSpPr>
          <p:cNvPr id="3" name="Содержимое 2"/>
          <p:cNvSpPr>
            <a:spLocks noGrp="1"/>
          </p:cNvSpPr>
          <p:nvPr>
            <p:ph sz="half" idx="1"/>
          </p:nvPr>
        </p:nvSpPr>
        <p:spPr/>
        <p:txBody>
          <a:bodyPr>
            <a:noAutofit/>
          </a:bodyPr>
          <a:lstStyle/>
          <a:p>
            <a:r>
              <a:rPr lang="ru-RU" sz="1600" dirty="0" smtClean="0"/>
              <a:t>С </a:t>
            </a:r>
            <a:r>
              <a:rPr lang="ru-RU" sz="1600" dirty="0" smtClean="0">
                <a:hlinkClick r:id="rId2" tooltip="XIX век"/>
              </a:rPr>
              <a:t>XIX века</a:t>
            </a:r>
            <a:r>
              <a:rPr lang="ru-RU" sz="1600" dirty="0" smtClean="0"/>
              <a:t> используется </a:t>
            </a:r>
            <a:r>
              <a:rPr lang="ru-RU" sz="1600" dirty="0" smtClean="0">
                <a:hlinkClick r:id="rId3" tooltip="Контроль времени"/>
              </a:rPr>
              <a:t>контроль времени</a:t>
            </a:r>
            <a:r>
              <a:rPr lang="ru-RU" sz="1600" dirty="0" smtClean="0"/>
              <a:t>. Первоначально он осуществлялся с помощью песочных часов, позднее, в конце XIX века Вильсон сконструировал механические </a:t>
            </a:r>
            <a:r>
              <a:rPr lang="ru-RU" sz="1600" dirty="0" smtClean="0">
                <a:hlinkClick r:id="rId4" tooltip="Шахматные часы"/>
              </a:rPr>
              <a:t>шахматные часы</a:t>
            </a:r>
            <a:r>
              <a:rPr lang="ru-RU" sz="1600" dirty="0" smtClean="0"/>
              <a:t> (</a:t>
            </a:r>
            <a:r>
              <a:rPr lang="ru-RU" sz="1600" dirty="0" smtClean="0">
                <a:hlinkClick r:id="rId5" tooltip="1883 год"/>
              </a:rPr>
              <a:t>1883 год</a:t>
            </a:r>
            <a:r>
              <a:rPr lang="ru-RU" sz="1600" dirty="0" smtClean="0"/>
              <a:t>). В игре появились понятия </a:t>
            </a:r>
            <a:r>
              <a:rPr lang="ru-RU" sz="1600" dirty="0" smtClean="0">
                <a:hlinkClick r:id="rId6" tooltip="Цейтнот"/>
              </a:rPr>
              <a:t>цейтнот</a:t>
            </a:r>
            <a:r>
              <a:rPr lang="ru-RU" sz="1600" dirty="0" smtClean="0"/>
              <a:t>, проигрыш по времени, либо ничья в лучшей игровой ситуации, но с худшим временем, </a:t>
            </a:r>
            <a:r>
              <a:rPr lang="ru-RU" sz="1600" dirty="0" smtClean="0">
                <a:hlinkClick r:id="rId7" tooltip="Блиц (шахматы)"/>
              </a:rPr>
              <a:t>блиц</a:t>
            </a:r>
            <a:r>
              <a:rPr lang="ru-RU" sz="1600" dirty="0" smtClean="0"/>
              <a:t>. В наши дни все чаще используются электронные </a:t>
            </a:r>
            <a:r>
              <a:rPr lang="ru-RU" sz="1600" dirty="0" smtClean="0">
                <a:hlinkClick r:id="rId4" tooltip="Шахматные часы"/>
              </a:rPr>
              <a:t>шахматные часы</a:t>
            </a:r>
            <a:r>
              <a:rPr lang="ru-RU" sz="1600" dirty="0" smtClean="0"/>
              <a:t>. Все официальные партии должны использовать </a:t>
            </a:r>
            <a:r>
              <a:rPr lang="ru-RU" sz="1600" dirty="0" smtClean="0">
                <a:hlinkClick r:id="rId3" tooltip="Контроль времени"/>
              </a:rPr>
              <a:t>контроль времени</a:t>
            </a:r>
            <a:r>
              <a:rPr lang="ru-RU" sz="1600" dirty="0" smtClean="0"/>
              <a:t>. Для этого используются специальные </a:t>
            </a:r>
            <a:r>
              <a:rPr lang="ru-RU" sz="1600" dirty="0" smtClean="0">
                <a:hlinkClick r:id="rId4" tooltip="Шахматные часы"/>
              </a:rPr>
              <a:t>шахматные часы</a:t>
            </a:r>
            <a:r>
              <a:rPr lang="ru-RU" sz="1600" dirty="0" smtClean="0"/>
              <a:t>. Игрок, сделавший ход, нажимает на часах кнопку, останавливающую его часы и запускающую часы противника.</a:t>
            </a:r>
            <a:endParaRPr lang="ru-RU" sz="1600" dirty="0"/>
          </a:p>
        </p:txBody>
      </p:sp>
      <p:pic>
        <p:nvPicPr>
          <p:cNvPr id="5" name="Содержимое 4" descr="250px-Шахматные_часы.jpg"/>
          <p:cNvPicPr>
            <a:picLocks noGrp="1" noChangeAspect="1"/>
          </p:cNvPicPr>
          <p:nvPr>
            <p:ph sz="half" idx="2"/>
          </p:nvPr>
        </p:nvPicPr>
        <p:blipFill>
          <a:blip r:embed="rId8" cstate="print"/>
          <a:stretch>
            <a:fillRect/>
          </a:stretch>
        </p:blipFill>
        <p:spPr>
          <a:xfrm>
            <a:off x="5076056" y="1916832"/>
            <a:ext cx="4067944" cy="288032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В определённый правилами турнира момент начала партии судья запускает часы игрока, играющего белыми фигурами, независимо от того, пришёл он или опаздывает. Кроме того, правила турнира могут определять дополнительный штраф для опоздавшего игрока. Обычной практикой является удвоение времени опоздания; если игрок не начал партию в течение половины основного лимита времени, ему засчитывается </a:t>
            </a:r>
            <a:r>
              <a:rPr lang="ru-RU" dirty="0" smtClean="0">
                <a:hlinkClick r:id="rId2" tooltip="Техническое поражение"/>
              </a:rPr>
              <a:t>техническое поражение</a:t>
            </a:r>
            <a:r>
              <a:rPr lang="ru-RU" dirty="0" smtClean="0"/>
              <a:t> за неявку.</a:t>
            </a:r>
            <a:endParaRPr lang="ru-RU" dirty="0"/>
          </a:p>
        </p:txBody>
      </p:sp>
      <p:pic>
        <p:nvPicPr>
          <p:cNvPr id="5" name="Содержимое 4" descr="7be03ad2-ffb6-921c-d221-382285f90636.jpeg"/>
          <p:cNvPicPr>
            <a:picLocks noGrp="1" noChangeAspect="1"/>
          </p:cNvPicPr>
          <p:nvPr>
            <p:ph sz="half" idx="2"/>
          </p:nvPr>
        </p:nvPicPr>
        <p:blipFill>
          <a:blip r:embed="rId3" cstate="print"/>
          <a:stretch>
            <a:fillRect/>
          </a:stretch>
        </p:blipFill>
        <p:spPr>
          <a:xfrm>
            <a:off x="5004048" y="1844824"/>
            <a:ext cx="4139952" cy="276489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Время игрока считается истекшим, если флажок на его часах упал и этот факт заметил судья, или заметил один из игроков и обратил внимание судьи. При этом игроку, у которого упал флажок, засчитывается поражение, кроме следующих случаев:</a:t>
            </a:r>
          </a:p>
          <a:p>
            <a:r>
              <a:rPr lang="ru-RU" dirty="0" smtClean="0"/>
              <a:t>Если на доске стоит мат, поставивший его победил, независимо от того, чей флажок упал.</a:t>
            </a:r>
          </a:p>
          <a:p>
            <a:r>
              <a:rPr lang="ru-RU" dirty="0" smtClean="0"/>
              <a:t>Если на доске пат или ничья в соответствии с правилом троекратного повторения позиции или правилом 50 ходов, засчитывается ничья.</a:t>
            </a:r>
          </a:p>
          <a:p>
            <a:r>
              <a:rPr lang="ru-RU" dirty="0" smtClean="0"/>
              <a:t>Если партия не была закончена, но обнаружилось, что флажки упали у обоих игроков (такое может произойти при игре с механическими часами, если противник игрока, первым просрочившего время, не заметил падения флажка соперника и не остановил часы, а доиграл до падения собственного флажка), независимо от того, у кого первого истекло время, засчитывается ничья.</a:t>
            </a:r>
          </a:p>
          <a:p>
            <a:r>
              <a:rPr lang="ru-RU" dirty="0" smtClean="0"/>
              <a:t>Если тот из игроков, у которого флажок не упал, не может поставить мат в принципе, даже при самой худшей игре противника, засчитывается ничья.</a:t>
            </a:r>
          </a:p>
          <a:p>
            <a:r>
              <a:rPr lang="ru-RU" dirty="0" smtClean="0"/>
              <a:t>Если лимит времени не более 60 минут на всю партию, судья не имеет права обращать внимание на упавший флажок. Победа или ничья по упавшему флажку засчитывается только по требованию игроков.</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Шахматная теория</a:t>
            </a: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Шахматная теория представляет собой набор исследований, посвящённых различным аспектам шахматной игры. Её активное развитие началось с XV века, когда шахматные правила устоялись в виде, оставшемся практически неизменным до наших дней.</a:t>
            </a:r>
            <a:endParaRPr lang="ru-RU" dirty="0"/>
          </a:p>
        </p:txBody>
      </p:sp>
      <p:pic>
        <p:nvPicPr>
          <p:cNvPr id="5" name="Содержимое 4" descr="250px-Honoré_Daumier_032.jpg"/>
          <p:cNvPicPr>
            <a:picLocks noGrp="1" noChangeAspect="1"/>
          </p:cNvPicPr>
          <p:nvPr>
            <p:ph sz="half" idx="2"/>
          </p:nvPr>
        </p:nvPicPr>
        <p:blipFill>
          <a:blip r:embed="rId2" cstate="print"/>
          <a:stretch>
            <a:fillRect/>
          </a:stretch>
        </p:blipFill>
        <p:spPr>
          <a:xfrm>
            <a:off x="4932040" y="1844824"/>
            <a:ext cx="3968182" cy="295232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b="1" dirty="0" smtClean="0"/>
              <a:t>Этапы партии</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hlinkClick r:id="rId2" tooltip="Дебют (шахматы)"/>
              </a:rPr>
              <a:t>Дебют</a:t>
            </a:r>
            <a:r>
              <a:rPr lang="ru-RU" dirty="0" smtClean="0"/>
              <a:t> — начальная стадия партии, продолжающаяся первые 10-15 ходов. В дебюте основной задачей игроков является мобилизация собственных сил, подготовка к непосредственному столкновению с противником и начало такого столкновения. Дебютная стадия игры наиболее хорошо изучена в теории, существует объёмная классификация дебютов, наработаны рекомендации по оптимальным действиям в тех или иных вариантах, отсеяно большое количество неудачных дебютных систем.</a:t>
            </a:r>
            <a:endParaRPr lang="ru-RU" dirty="0"/>
          </a:p>
        </p:txBody>
      </p:sp>
      <p:pic>
        <p:nvPicPr>
          <p:cNvPr id="5" name="Содержимое 4" descr="MG0092_enl.jpg"/>
          <p:cNvPicPr>
            <a:picLocks noGrp="1" noChangeAspect="1"/>
          </p:cNvPicPr>
          <p:nvPr>
            <p:ph sz="half" idx="2"/>
          </p:nvPr>
        </p:nvPicPr>
        <p:blipFill>
          <a:blip r:embed="rId3" cstate="print"/>
          <a:stretch>
            <a:fillRect/>
          </a:stretch>
        </p:blipFill>
        <p:spPr>
          <a:xfrm>
            <a:off x="5063844" y="2060848"/>
            <a:ext cx="4080156" cy="307796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Autofit/>
          </a:bodyPr>
          <a:lstStyle/>
          <a:p>
            <a:r>
              <a:rPr lang="ru-RU" sz="1600" dirty="0" smtClean="0">
                <a:hlinkClick r:id="rId2" tooltip="Миттельшпиль"/>
              </a:rPr>
              <a:t>Миттельшпиль</a:t>
            </a:r>
            <a:r>
              <a:rPr lang="ru-RU" sz="1600" dirty="0" smtClean="0"/>
              <a:t> — середина игры. Стадия, начинающаяся после дебюта. Именно в ней обычно происходят основные события шахматной партии (ситуации, когда выигрыш достигается ещё в дебюте, очень редки). Характеризуется большим количеством фигур на доске, активным маневрированием, атаками и контратаками, соперничеством за ключевые пункты, в первую очередь — за центр. Партия может завершиться уже в этой стадии, обычно такое происходит, когда одна из сторон проводит успешную комбинацию. В противном случае после взятия большего числа фигур партия переходит в эндшпиль.</a:t>
            </a:r>
            <a:endParaRPr lang="ru-RU" sz="1600" dirty="0"/>
          </a:p>
        </p:txBody>
      </p:sp>
      <p:pic>
        <p:nvPicPr>
          <p:cNvPr id="5" name="Содержимое 4" descr="chess_pieces.jpg"/>
          <p:cNvPicPr>
            <a:picLocks noGrp="1" noChangeAspect="1"/>
          </p:cNvPicPr>
          <p:nvPr>
            <p:ph sz="half" idx="2"/>
          </p:nvPr>
        </p:nvPicPr>
        <p:blipFill>
          <a:blip r:embed="rId3" cstate="print"/>
          <a:stretch>
            <a:fillRect/>
          </a:stretch>
        </p:blipFill>
        <p:spPr>
          <a:xfrm>
            <a:off x="4887158" y="1628800"/>
            <a:ext cx="4256842" cy="295232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hlinkClick r:id="rId2" tooltip="Эндшпиль"/>
              </a:rPr>
              <a:t>Эндшпиль </a:t>
            </a:r>
            <a:r>
              <a:rPr lang="ru-RU" dirty="0" smtClean="0"/>
              <a:t> — заключительная стадия игры. Характеризуется небольшим количеством фигур на доске. В эндшпиле резко возрастает роль пешек и короля. Часто основной темой игры в эндшпиле становится проведение проходных пешек. Эндшпиль заканчивается либо победой одной из сторон, либо достижением положения, когда победа в принципе невозможна. В последнем случае заключается ничья</a:t>
            </a:r>
            <a:endParaRPr lang="ru-RU" dirty="0"/>
          </a:p>
        </p:txBody>
      </p:sp>
      <p:pic>
        <p:nvPicPr>
          <p:cNvPr id="5" name="Содержимое 4" descr="300px-Checkmate_explained.jpg"/>
          <p:cNvPicPr>
            <a:picLocks noGrp="1" noChangeAspect="1"/>
          </p:cNvPicPr>
          <p:nvPr>
            <p:ph sz="half" idx="2"/>
          </p:nvPr>
        </p:nvPicPr>
        <p:blipFill>
          <a:blip r:embed="rId3" cstate="print"/>
          <a:stretch>
            <a:fillRect/>
          </a:stretch>
        </p:blipFill>
        <p:spPr>
          <a:xfrm>
            <a:off x="5004048" y="1916832"/>
            <a:ext cx="4003724" cy="266429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7498080" cy="1143000"/>
          </a:xfrm>
        </p:spPr>
        <p:txBody>
          <a:bodyPr>
            <a:normAutofit/>
          </a:bodyPr>
          <a:lstStyle/>
          <a:p>
            <a:r>
              <a:rPr lang="ru-RU" b="1" dirty="0" smtClean="0"/>
              <a:t>Взаимодействие фигур</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t>Взаимодействие фигур играет в шахматах первостепенную роль: мат достигается только при согласованных действиях фигур против неприятельского короля. Во взаимодействии фигур могут участвовать фигуры обеих сторон; иногда свои же фигуры не помогают, а мешают собственному королю, ограничивая его подвижность.</a:t>
            </a:r>
          </a:p>
          <a:p>
            <a:r>
              <a:rPr lang="ru-RU" dirty="0" smtClean="0"/>
              <a:t>Различают 4 элементарных формы тактичного взаимодействия фигур:</a:t>
            </a:r>
          </a:p>
          <a:p>
            <a:r>
              <a:rPr lang="ru-RU" dirty="0" smtClean="0"/>
              <a:t>нападение — фигура атакует фигуру соперника;</a:t>
            </a:r>
          </a:p>
          <a:p>
            <a:r>
              <a:rPr lang="ru-RU" dirty="0" smtClean="0"/>
              <a:t>ограничение — фигура ограничивает зону действий, радиус передвижения, своих или неприятельских фигур;</a:t>
            </a:r>
          </a:p>
          <a:p>
            <a:r>
              <a:rPr lang="ru-RU" dirty="0" smtClean="0"/>
              <a:t>поддержка — фигура защищает другую фигуру;</a:t>
            </a:r>
          </a:p>
          <a:p>
            <a:r>
              <a:rPr lang="ru-RU" dirty="0" smtClean="0"/>
              <a:t>перекрытие.</a:t>
            </a:r>
            <a:endParaRPr lang="ru-RU" dirty="0"/>
          </a:p>
        </p:txBody>
      </p:sp>
      <p:pic>
        <p:nvPicPr>
          <p:cNvPr id="7" name="Содержимое 6" descr="cf9f79ddf5d079a3e36634376e7c251c.jpg"/>
          <p:cNvPicPr>
            <a:picLocks noGrp="1" noChangeAspect="1"/>
          </p:cNvPicPr>
          <p:nvPr>
            <p:ph sz="half" idx="2"/>
          </p:nvPr>
        </p:nvPicPr>
        <p:blipFill>
          <a:blip r:embed="rId2" cstate="print"/>
          <a:stretch>
            <a:fillRect/>
          </a:stretch>
        </p:blipFill>
        <p:spPr>
          <a:xfrm>
            <a:off x="5292080" y="1772816"/>
            <a:ext cx="3657600" cy="2808312"/>
          </a:xfrm>
        </p:spPr>
      </p:pic>
      <p:sp>
        <p:nvSpPr>
          <p:cNvPr id="9" name="Заголовок 1"/>
          <p:cNvSpPr txBox="1">
            <a:spLocks/>
          </p:cNvSpPr>
          <p:nvPr/>
        </p:nvSpPr>
        <p:spPr>
          <a:xfrm>
            <a:off x="5724128" y="5373216"/>
            <a:ext cx="2839976" cy="337984"/>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300" b="0" i="0" u="none" strike="noStrike" kern="1200" cap="none" spc="0" normalizeH="0" baseline="0" noProof="0" dirty="0" smtClean="0">
                <a:ln>
                  <a:noFill/>
                </a:ln>
                <a:solidFill>
                  <a:schemeClr val="dk1"/>
                </a:solidFill>
                <a:effectLst>
                  <a:outerShdw blurRad="50000" dist="30000" dir="5400000" algn="tl" rotWithShape="0">
                    <a:srgbClr val="000000">
                      <a:alpha val="30000"/>
                    </a:srgbClr>
                  </a:outerShdw>
                </a:effectLst>
                <a:uLnTx/>
                <a:uFillTx/>
                <a:latin typeface="+mn-lt"/>
                <a:ea typeface="+mn-ea"/>
                <a:cs typeface="+mn-cs"/>
              </a:rPr>
              <a:t>Французская защита</a:t>
            </a:r>
            <a:endParaRPr kumimoji="0" lang="ru-RU" sz="43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35608" y="1524000"/>
            <a:ext cx="7208358" cy="4663440"/>
          </a:xfrm>
        </p:spPr>
        <p:txBody>
          <a:bodyPr/>
          <a:lstStyle/>
          <a:p>
            <a:pPr>
              <a:buFont typeface="Arial" pitchFamily="34" charset="0"/>
              <a:buChar char="•"/>
            </a:pPr>
            <a:r>
              <a:rPr lang="ru-RU" dirty="0" smtClean="0"/>
              <a:t>В. </a:t>
            </a:r>
            <a:r>
              <a:rPr lang="ru-RU" dirty="0" err="1" smtClean="0"/>
              <a:t>Тукмаков</a:t>
            </a:r>
            <a:r>
              <a:rPr lang="ru-RU" dirty="0" smtClean="0"/>
              <a:t> </a:t>
            </a:r>
            <a:r>
              <a:rPr lang="ru-RU" dirty="0" smtClean="0"/>
              <a:t>«Шахматы ключ к победе»</a:t>
            </a:r>
          </a:p>
          <a:p>
            <a:pPr>
              <a:buFont typeface="Arial" pitchFamily="34" charset="0"/>
              <a:buChar char="•"/>
            </a:pPr>
            <a:r>
              <a:rPr lang="ru-RU" dirty="0" smtClean="0"/>
              <a:t>И. Михайлова «Стратегия чемпионов мышление схемами»</a:t>
            </a:r>
          </a:p>
          <a:p>
            <a:pPr>
              <a:buFont typeface="Arial" pitchFamily="34" charset="0"/>
              <a:buChar char="•"/>
            </a:pPr>
            <a:r>
              <a:rPr lang="ru-RU" dirty="0" smtClean="0"/>
              <a:t>А. Алехин «Шахматные лекции»</a:t>
            </a:r>
          </a:p>
          <a:p>
            <a:pPr>
              <a:buFont typeface="Arial" pitchFamily="34" charset="0"/>
              <a:buChar char="•"/>
            </a:pPr>
            <a:r>
              <a:rPr lang="ru-RU" dirty="0" smtClean="0"/>
              <a:t>Н. Калиниченко «Шахматы для всей семьи»</a:t>
            </a:r>
          </a:p>
          <a:p>
            <a:pPr>
              <a:buFont typeface="Arial" pitchFamily="34" charset="0"/>
              <a:buChar char="•"/>
            </a:pPr>
            <a:r>
              <a:rPr lang="ru-RU" dirty="0" smtClean="0"/>
              <a:t>Н. Калиниченко «Учебник шахматной стратегии для юных чемпионов»</a:t>
            </a:r>
          </a:p>
          <a:p>
            <a:pPr>
              <a:buFont typeface="Arial" pitchFamily="34" charset="0"/>
              <a:buChar char="•"/>
            </a:pPr>
            <a:endParaRPr lang="ru-RU" b="1" dirty="0" smtClean="0"/>
          </a:p>
          <a:p>
            <a:pPr>
              <a:buFont typeface="Arial" pitchFamily="34" charset="0"/>
              <a:buChar char="•"/>
            </a:pPr>
            <a:endParaRPr lang="ru-RU" dirty="0"/>
          </a:p>
        </p:txBody>
      </p:sp>
      <p:sp>
        <p:nvSpPr>
          <p:cNvPr id="5" name="Заголовок 1"/>
          <p:cNvSpPr>
            <a:spLocks noGrp="1"/>
          </p:cNvSpPr>
          <p:nvPr>
            <p:ph type="title"/>
          </p:nvPr>
        </p:nvSpPr>
        <p:spPr/>
        <p:txBody>
          <a:bodyPr>
            <a:normAutofit/>
          </a:bodyPr>
          <a:lstStyle/>
          <a:p>
            <a:r>
              <a:rPr lang="ru-RU" b="1" dirty="0" smtClean="0"/>
              <a:t>Информационные источники: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ru-RU" dirty="0" smtClean="0"/>
              <a:t>История шахмат</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История шахмат насчитывает не менее полутора тысяч лет. Считается, что игра-прародитель, чатуранга, появилась в Индии не позже VI века нашей эры. По мере распространения игры на Арабский Восток, затем в Европу и Африку, правила менялись. В том виде, который игра имеет в настоящее время, она сформировалась к XV веку, окончательно правила были стандартизованы в XIX веке, когда стали систематически проводиться международные турниры.</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ru-RU" b="1" dirty="0" smtClean="0"/>
              <a:t>Доска и начальная позиция</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Игра происходит на доске, поделенной на равные квадратные клетки, или </a:t>
            </a:r>
            <a:r>
              <a:rPr lang="ru-RU" b="1" dirty="0" smtClean="0"/>
              <a:t>поля</a:t>
            </a:r>
            <a:r>
              <a:rPr lang="ru-RU" dirty="0" smtClean="0"/>
              <a:t>. Размер доски — 8х8 клеток. Вертикальные ряды полей (вертикали) обозначаются латинскими буквами от a до h слева направо, горизонтальные ряды (горизонтали) — цифрами от 1 до 8 снизу вверх; каждое поле обозначается сочетанием соответствующих буквы и цифры.</a:t>
            </a:r>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Поля раскрашены в тёмный и светлый цвета (и называются, соответственно, чёрными и белыми) так, что соседние по вертикали и горизонтали поля раскрашены в разные цвета. Доска располагается так, чтобы ближнее угловое поле справа от игрока было белым (для белых это поле h1, для черных — поле а8).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У игроков в начале игры имеется по одинаковому набору фигур. Фигуры одного из игроков условно называются «белыми», другого — «чёрными». Белые фигуры окрашены в светлый цвет, чёрные в тёмный. Сами игроки называются «белые» и «чёрные» по цвету своих фигур.</a:t>
            </a:r>
            <a:endParaRPr lang="ru-RU" dirty="0"/>
          </a:p>
        </p:txBody>
      </p:sp>
      <p:pic>
        <p:nvPicPr>
          <p:cNvPr id="5" name="Содержимое 4" descr="s_7293.jpg"/>
          <p:cNvPicPr>
            <a:picLocks noGrp="1" noChangeAspect="1"/>
          </p:cNvPicPr>
          <p:nvPr>
            <p:ph sz="half" idx="2"/>
          </p:nvPr>
        </p:nvPicPr>
        <p:blipFill>
          <a:blip r:embed="rId2" cstate="print"/>
          <a:stretch>
            <a:fillRect/>
          </a:stretch>
        </p:blipFill>
        <p:spPr>
          <a:xfrm>
            <a:off x="5276850" y="2132856"/>
            <a:ext cx="3657600" cy="309478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В каждый комплект фигур входят: король </a:t>
            </a:r>
            <a:r>
              <a:rPr lang="ru-RU" sz="5100" dirty="0" smtClean="0"/>
              <a:t>(♔)</a:t>
            </a:r>
            <a:r>
              <a:rPr lang="ru-RU" dirty="0" smtClean="0"/>
              <a:t>, ферзь  </a:t>
            </a:r>
            <a:r>
              <a:rPr lang="ru-RU" sz="4600" dirty="0" smtClean="0"/>
              <a:t> (♕</a:t>
            </a:r>
            <a:r>
              <a:rPr lang="ru-RU" dirty="0" smtClean="0"/>
              <a:t>), две ладьи </a:t>
            </a:r>
            <a:r>
              <a:rPr lang="ru-RU" sz="4600" dirty="0" smtClean="0"/>
              <a:t>(♖)</a:t>
            </a:r>
            <a:r>
              <a:rPr lang="ru-RU" dirty="0" smtClean="0"/>
              <a:t>, два слона </a:t>
            </a:r>
            <a:r>
              <a:rPr lang="ru-RU" sz="4600" dirty="0" smtClean="0"/>
              <a:t>(♗)</a:t>
            </a:r>
            <a:r>
              <a:rPr lang="ru-RU" dirty="0" smtClean="0"/>
              <a:t>, два коня</a:t>
            </a:r>
            <a:r>
              <a:rPr lang="ru-RU" sz="4600" dirty="0" smtClean="0"/>
              <a:t> (♘) </a:t>
            </a:r>
            <a:r>
              <a:rPr lang="ru-RU" dirty="0" smtClean="0"/>
              <a:t>и восемь пешек </a:t>
            </a:r>
            <a:r>
              <a:rPr lang="ru-RU" sz="4600" dirty="0" smtClean="0"/>
              <a:t>(♙</a:t>
            </a:r>
            <a:r>
              <a:rPr lang="ru-RU" dirty="0" smtClean="0"/>
              <a:t>). В начальной позиции фигуры обеих сторон размещаются так, как показано на диаграмме. Белые занимают первую и вторую горизонтали, чёрные — седьмую и восьмую. Пешки расположены на второй и седьмой горизонталях соответственно.</a:t>
            </a:r>
            <a:endParaRPr lang="ru-RU" dirty="0"/>
          </a:p>
        </p:txBody>
      </p:sp>
      <p:pic>
        <p:nvPicPr>
          <p:cNvPr id="5" name="Содержимое 4" descr="colombian_chess_setm600.jpg"/>
          <p:cNvPicPr>
            <a:picLocks noGrp="1" noChangeAspect="1"/>
          </p:cNvPicPr>
          <p:nvPr>
            <p:ph sz="half" idx="2"/>
          </p:nvPr>
        </p:nvPicPr>
        <p:blipFill>
          <a:blip r:embed="rId2" cstate="print"/>
          <a:stretch>
            <a:fillRect/>
          </a:stretch>
        </p:blipFill>
        <p:spPr>
          <a:xfrm>
            <a:off x="5004048" y="1772816"/>
            <a:ext cx="3930402" cy="346396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b="1" dirty="0" smtClean="0"/>
              <a:t>Ходы</a:t>
            </a:r>
            <a:endParaRPr lang="ru-RU" dirty="0"/>
          </a:p>
        </p:txBody>
      </p:sp>
      <p:sp>
        <p:nvSpPr>
          <p:cNvPr id="3" name="Содержимое 2"/>
          <p:cNvSpPr>
            <a:spLocks noGrp="1"/>
          </p:cNvSpPr>
          <p:nvPr>
            <p:ph sz="half" idx="1"/>
          </p:nvPr>
        </p:nvSpPr>
        <p:spPr/>
        <p:txBody>
          <a:bodyPr>
            <a:normAutofit fontScale="85000" lnSpcReduction="20000"/>
          </a:bodyPr>
          <a:lstStyle/>
          <a:p>
            <a:r>
              <a:rPr lang="ru-RU" dirty="0" smtClean="0"/>
              <a:t>Игра заключается в том, что игроки поочерёдно делают ходы. Первый ход делают белые. За исключением взятия на проходе и рокировки, описанных ниже, ход заключается в том, что игрок перемещает одну из своих фигур на другое поле по следующим правилам:</a:t>
            </a:r>
            <a:endParaRPr lang="ru-RU" dirty="0"/>
          </a:p>
        </p:txBody>
      </p:sp>
      <p:pic>
        <p:nvPicPr>
          <p:cNvPr id="5" name="Содержимое 4" descr="1abb1e1ea5f481b589da52303b091cbb.jpg"/>
          <p:cNvPicPr>
            <a:picLocks noGrp="1" noChangeAspect="1"/>
          </p:cNvPicPr>
          <p:nvPr>
            <p:ph sz="half" idx="2"/>
          </p:nvPr>
        </p:nvPicPr>
        <p:blipFill>
          <a:blip r:embed="rId2" cstate="print"/>
          <a:stretch>
            <a:fillRect/>
          </a:stretch>
        </p:blipFill>
        <p:spPr>
          <a:xfrm>
            <a:off x="5276850" y="1700809"/>
            <a:ext cx="3657600" cy="337172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Фигуры, кроме коня, во время хода считаются передвигающимися по прямой линии в плоскости доски, то есть «проходящими» все поля между начальным и конечным, поэтому все эти поля должны быть свободны. Если на пути фигуры находится другая фигура, то переместить фигуру на поле за ней невозможно. Исключением является ход коня.</a:t>
            </a:r>
          </a:p>
          <a:p>
            <a:r>
              <a:rPr lang="ru-RU" dirty="0" smtClean="0"/>
              <a:t>Ход на поле, занятое своей фигурой, невозможен.</a:t>
            </a:r>
          </a:p>
          <a:p>
            <a:r>
              <a:rPr lang="ru-RU" dirty="0" smtClean="0"/>
              <a:t>При ходе на поле, занятое чужой фигурой, она снимается с доски (</a:t>
            </a:r>
            <a:r>
              <a:rPr lang="ru-RU" i="1" dirty="0" smtClean="0"/>
              <a:t>взятие</a:t>
            </a:r>
            <a:r>
              <a:rPr lang="ru-RU" dirty="0" smtClean="0"/>
              <a:t>).</a:t>
            </a:r>
          </a:p>
          <a:p>
            <a:endParaRPr lang="ru-RU" dirty="0"/>
          </a:p>
        </p:txBody>
      </p:sp>
      <p:pic>
        <p:nvPicPr>
          <p:cNvPr id="5" name="Содержимое 4" descr="icon150.jpg"/>
          <p:cNvPicPr>
            <a:picLocks noGrp="1" noChangeAspect="1"/>
          </p:cNvPicPr>
          <p:nvPr>
            <p:ph sz="half" idx="2"/>
          </p:nvPr>
        </p:nvPicPr>
        <p:blipFill>
          <a:blip r:embed="rId2" cstate="print"/>
          <a:stretch>
            <a:fillRect/>
          </a:stretch>
        </p:blipFill>
        <p:spPr>
          <a:xfrm>
            <a:off x="5361053" y="1524000"/>
            <a:ext cx="3489194" cy="46640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Король ходит на расстояние 1 по вертикали, горизонтали или диагонали.</a:t>
            </a:r>
          </a:p>
          <a:p>
            <a:r>
              <a:rPr lang="ru-RU" dirty="0" smtClean="0"/>
              <a:t>Ферзь ходит на любое расстояние по вертикали, горизонтали или диагонали.</a:t>
            </a:r>
          </a:p>
          <a:p>
            <a:r>
              <a:rPr lang="ru-RU" dirty="0" smtClean="0"/>
              <a:t>Ладья ходит на любое расстояние по вертикали или горизонтали.</a:t>
            </a:r>
          </a:p>
          <a:p>
            <a:r>
              <a:rPr lang="ru-RU" dirty="0" smtClean="0"/>
              <a:t>Слон ходит на любое расстояние по диагонали.</a:t>
            </a:r>
          </a:p>
          <a:p>
            <a:endParaRPr lang="ru-RU" dirty="0"/>
          </a:p>
        </p:txBody>
      </p:sp>
      <p:pic>
        <p:nvPicPr>
          <p:cNvPr id="5" name="Содержимое 4" descr="Chess_piece_-_White_king-594x1024.jpg"/>
          <p:cNvPicPr>
            <a:picLocks noGrp="1" noChangeAspect="1"/>
          </p:cNvPicPr>
          <p:nvPr>
            <p:ph sz="half" idx="2"/>
          </p:nvPr>
        </p:nvPicPr>
        <p:blipFill>
          <a:blip r:embed="rId2" cstate="print"/>
          <a:stretch>
            <a:fillRect/>
          </a:stretch>
        </p:blipFill>
        <p:spPr>
          <a:xfrm>
            <a:off x="5148064" y="620688"/>
            <a:ext cx="1157968" cy="1996227"/>
          </a:xfrm>
        </p:spPr>
      </p:pic>
      <p:pic>
        <p:nvPicPr>
          <p:cNvPr id="7" name="Рисунок 6" descr="ннгот.jpg"/>
          <p:cNvPicPr>
            <a:picLocks noChangeAspect="1"/>
          </p:cNvPicPr>
          <p:nvPr/>
        </p:nvPicPr>
        <p:blipFill>
          <a:blip r:embed="rId3" cstate="print"/>
          <a:stretch>
            <a:fillRect/>
          </a:stretch>
        </p:blipFill>
        <p:spPr>
          <a:xfrm>
            <a:off x="6516216" y="1628800"/>
            <a:ext cx="1256928" cy="2164430"/>
          </a:xfrm>
          <a:prstGeom prst="rect">
            <a:avLst/>
          </a:prstGeom>
        </p:spPr>
      </p:pic>
      <p:pic>
        <p:nvPicPr>
          <p:cNvPr id="8" name="Рисунок 7" descr="00ug0qzdvr.jpg"/>
          <p:cNvPicPr>
            <a:picLocks noChangeAspect="1"/>
          </p:cNvPicPr>
          <p:nvPr/>
        </p:nvPicPr>
        <p:blipFill>
          <a:blip r:embed="rId4" cstate="print"/>
          <a:stretch>
            <a:fillRect/>
          </a:stretch>
        </p:blipFill>
        <p:spPr>
          <a:xfrm>
            <a:off x="5076056" y="2996952"/>
            <a:ext cx="1368152" cy="1944216"/>
          </a:xfrm>
          <a:prstGeom prst="rect">
            <a:avLst/>
          </a:prstGeom>
        </p:spPr>
      </p:pic>
      <p:pic>
        <p:nvPicPr>
          <p:cNvPr id="9" name="Рисунок 8" descr="00bbb6c5e85c.jpg"/>
          <p:cNvPicPr>
            <a:picLocks noChangeAspect="1"/>
          </p:cNvPicPr>
          <p:nvPr/>
        </p:nvPicPr>
        <p:blipFill>
          <a:blip r:embed="rId5" cstate="print"/>
          <a:stretch>
            <a:fillRect/>
          </a:stretch>
        </p:blipFill>
        <p:spPr>
          <a:xfrm>
            <a:off x="6444208" y="4005064"/>
            <a:ext cx="1270000" cy="22225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198</TotalTime>
  <Words>938</Words>
  <Application>Microsoft Office PowerPoint</Application>
  <PresentationFormat>Экран (4:3)</PresentationFormat>
  <Paragraphs>79</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Солнцестояние</vt:lpstr>
      <vt:lpstr>Презентация на тему:</vt:lpstr>
      <vt:lpstr>Слайд 2</vt:lpstr>
      <vt:lpstr>История шахмат</vt:lpstr>
      <vt:lpstr>Доска и начальная позиция</vt:lpstr>
      <vt:lpstr>Слайд 5</vt:lpstr>
      <vt:lpstr>Слайд 6</vt:lpstr>
      <vt:lpstr>Ходы</vt:lpstr>
      <vt:lpstr>Слайд 8</vt:lpstr>
      <vt:lpstr>Слайд 9</vt:lpstr>
      <vt:lpstr>Слайд 10</vt:lpstr>
      <vt:lpstr>Слайд 11</vt:lpstr>
      <vt:lpstr>Дополнительно </vt:lpstr>
      <vt:lpstr>Слайд 13</vt:lpstr>
      <vt:lpstr>Шах, мат и пат</vt:lpstr>
      <vt:lpstr>Слайд 15</vt:lpstr>
      <vt:lpstr>Слайд 16</vt:lpstr>
      <vt:lpstr>Итог игры</vt:lpstr>
      <vt:lpstr>Слайд 18</vt:lpstr>
      <vt:lpstr>Слайд 19</vt:lpstr>
      <vt:lpstr>Слайд 20</vt:lpstr>
      <vt:lpstr>Контроль времени</vt:lpstr>
      <vt:lpstr>Слайд 22</vt:lpstr>
      <vt:lpstr>Слайд 23</vt:lpstr>
      <vt:lpstr>Шахматная теория</vt:lpstr>
      <vt:lpstr>Этапы партии</vt:lpstr>
      <vt:lpstr>Слайд 26</vt:lpstr>
      <vt:lpstr>Слайд 27</vt:lpstr>
      <vt:lpstr>Взаимодействие фигур</vt:lpstr>
      <vt:lpstr>Информационные 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dc:title>
  <dc:creator>Анастасия</dc:creator>
  <cp:lastModifiedBy>дом</cp:lastModifiedBy>
  <cp:revision>23</cp:revision>
  <dcterms:created xsi:type="dcterms:W3CDTF">2012-10-08T15:37:47Z</dcterms:created>
  <dcterms:modified xsi:type="dcterms:W3CDTF">2020-09-09T17:47:34Z</dcterms:modified>
</cp:coreProperties>
</file>